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 id="2147483715" r:id="rId3"/>
    <p:sldMasterId id="2147483732" r:id="rId4"/>
  </p:sldMasterIdLst>
  <p:notesMasterIdLst>
    <p:notesMasterId r:id="rId37"/>
  </p:notesMasterIdLst>
  <p:handoutMasterIdLst>
    <p:handoutMasterId r:id="rId3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uyR7dynh7E9FCDZ8xLdGQ==" hashData="Bvlva+xTXWoJ0p0C/FPL3DphFkI="/>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CC"/>
    <a:srgbClr val="CC0066"/>
    <a:srgbClr val="FF0066"/>
    <a:srgbClr val="FF3300"/>
    <a:srgbClr val="FF6600"/>
    <a:srgbClr val="2A01D9"/>
    <a:srgbClr val="FFFF66"/>
    <a:srgbClr val="FF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94660" autoAdjust="0"/>
  </p:normalViewPr>
  <p:slideViewPr>
    <p:cSldViewPr>
      <p:cViewPr>
        <p:scale>
          <a:sx n="80" d="100"/>
          <a:sy n="80" d="100"/>
        </p:scale>
        <p:origin x="-1272" y="-30"/>
      </p:cViewPr>
      <p:guideLst>
        <p:guide orient="horz" pos="2160"/>
        <p:guide pos="2880"/>
      </p:guideLst>
    </p:cSldViewPr>
  </p:slideViewPr>
  <p:outlineViewPr>
    <p:cViewPr>
      <p:scale>
        <a:sx n="33" d="100"/>
        <a:sy n="33" d="100"/>
      </p:scale>
      <p:origin x="0" y="82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1" d="100"/>
          <a:sy n="61" d="100"/>
        </p:scale>
        <p:origin x="-3342" y="-84"/>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marL="0" marR="0" indent="0" algn="ctr" defTabSz="914400" rtl="0" eaLnBrk="1" fontAlgn="auto" latinLnBrk="0" hangingPunct="1">
              <a:lnSpc>
                <a:spcPct val="100000"/>
              </a:lnSpc>
              <a:spcBef>
                <a:spcPts val="1200"/>
              </a:spcBef>
              <a:spcAft>
                <a:spcPts val="0"/>
              </a:spcAft>
              <a:buClrTx/>
              <a:buSzTx/>
              <a:buFontTx/>
              <a:buNone/>
              <a:tabLst/>
              <a:defRPr sz="2000" b="1" i="0" u="sng" strike="noStrike" kern="1200" baseline="0">
                <a:solidFill>
                  <a:prstClr val="black"/>
                </a:solidFill>
                <a:latin typeface="Calibri" pitchFamily="34" charset="0"/>
                <a:ea typeface="+mj-ea"/>
                <a:cs typeface="+mn-cs"/>
              </a:defRPr>
            </a:pPr>
            <a:r>
              <a:rPr lang="zh-TW" sz="3200" b="0" i="0" u="sng" baseline="0" dirty="0" smtClean="0">
                <a:effectLst/>
                <a:latin typeface="Calibri" panose="020F0502020204030204" pitchFamily="34" charset="0"/>
                <a:ea typeface="華康儷中黑" panose="020B0509000000000000" pitchFamily="49" charset="-120"/>
              </a:rPr>
              <a:t>美安集團全球零售額</a:t>
            </a:r>
            <a:r>
              <a:rPr lang="en-US" sz="3200" b="0" i="0" u="sng" baseline="0" dirty="0" smtClean="0">
                <a:effectLst/>
                <a:latin typeface="Calibri" panose="020F0502020204030204" pitchFamily="34" charset="0"/>
                <a:ea typeface="華康儷中黑" panose="020B0509000000000000" pitchFamily="49" charset="-120"/>
              </a:rPr>
              <a:t>2012</a:t>
            </a:r>
            <a:endParaRPr lang="en-US" sz="3200" b="0" dirty="0" smtClean="0">
              <a:effectLst/>
              <a:latin typeface="Calibri" panose="020F0502020204030204" pitchFamily="34" charset="0"/>
              <a:ea typeface="華康儷中黑" panose="020B0509000000000000" pitchFamily="49" charset="-120"/>
            </a:endParaRPr>
          </a:p>
          <a:p>
            <a:pPr marL="0" marR="0" indent="0" algn="ctr" defTabSz="914400" rtl="0" eaLnBrk="1" fontAlgn="auto" latinLnBrk="0" hangingPunct="1">
              <a:lnSpc>
                <a:spcPct val="100000"/>
              </a:lnSpc>
              <a:spcBef>
                <a:spcPts val="1200"/>
              </a:spcBef>
              <a:spcAft>
                <a:spcPts val="0"/>
              </a:spcAft>
              <a:buClrTx/>
              <a:buSzTx/>
              <a:buFontTx/>
              <a:buNone/>
              <a:tabLst/>
              <a:defRPr sz="2000" b="1" i="0" u="sng" strike="noStrike" kern="1200" baseline="0">
                <a:solidFill>
                  <a:prstClr val="black"/>
                </a:solidFill>
                <a:latin typeface="Calibri" pitchFamily="34" charset="0"/>
                <a:ea typeface="+mj-ea"/>
                <a:cs typeface="+mn-cs"/>
              </a:defRPr>
            </a:pPr>
            <a:r>
              <a:rPr lang="en-US" sz="2200" u="sng" dirty="0" smtClean="0">
                <a:latin typeface="Calibri" panose="020F0502020204030204" pitchFamily="34" charset="0"/>
                <a:ea typeface="華康儷中黑" panose="020B0509000000000000" pitchFamily="49" charset="-120"/>
              </a:rPr>
              <a:t>Market America’s Worldwide Retail Revenue 2012</a:t>
            </a:r>
          </a:p>
        </c:rich>
      </c:tx>
      <c:layout>
        <c:manualLayout>
          <c:xMode val="edge"/>
          <c:yMode val="edge"/>
          <c:x val="0.17273778830743516"/>
          <c:y val="4.5350663887602324E-2"/>
        </c:manualLayout>
      </c:layout>
      <c:overlay val="0"/>
    </c:title>
    <c:autoTitleDeleted val="0"/>
    <c:plotArea>
      <c:layout>
        <c:manualLayout>
          <c:layoutTarget val="inner"/>
          <c:xMode val="edge"/>
          <c:yMode val="edge"/>
          <c:x val="0.31508710194411632"/>
          <c:y val="0.31072680253203716"/>
          <c:w val="0.39342473230669239"/>
          <c:h val="0.65377933456847515"/>
        </c:manualLayout>
      </c:layout>
      <c:pieChart>
        <c:varyColors val="1"/>
        <c:ser>
          <c:idx val="0"/>
          <c:order val="0"/>
          <c:tx>
            <c:strRef>
              <c:f>Sheet1!$B$1</c:f>
              <c:strCache>
                <c:ptCount val="1"/>
                <c:pt idx="0">
                  <c:v>Sales</c:v>
                </c:pt>
              </c:strCache>
            </c:strRef>
          </c:tx>
          <c:dLbls>
            <c:dLbl>
              <c:idx val="0"/>
              <c:layout>
                <c:manualLayout>
                  <c:x val="-0.20678512531066401"/>
                  <c:y val="1.4847151459008806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2800" b="0" i="0" u="none" strike="noStrike" kern="1200" baseline="0">
                        <a:solidFill>
                          <a:prstClr val="black"/>
                        </a:solidFill>
                        <a:latin typeface="Calibri" pitchFamily="34" charset="0"/>
                        <a:ea typeface="+mn-ea"/>
                        <a:cs typeface="+mn-cs"/>
                      </a:defRPr>
                    </a:pPr>
                    <a:r>
                      <a:rPr lang="en-US" sz="2400" dirty="0" smtClean="0">
                        <a:latin typeface="Calibri" panose="020F0502020204030204" pitchFamily="34" charset="0"/>
                        <a:ea typeface="華康儷中黑" panose="020B0509000000000000" pitchFamily="49" charset="-120"/>
                      </a:rPr>
                      <a:t>47% </a:t>
                    </a:r>
                    <a:br>
                      <a:rPr lang="en-US" sz="2400" dirty="0" smtClean="0">
                        <a:latin typeface="Calibri" panose="020F0502020204030204" pitchFamily="34" charset="0"/>
                        <a:ea typeface="華康儷中黑" panose="020B0509000000000000" pitchFamily="49" charset="-120"/>
                      </a:rPr>
                    </a:br>
                    <a:r>
                      <a:rPr lang="zh-CN" sz="2400" b="0" i="0" baseline="0" dirty="0" smtClean="0">
                        <a:effectLst/>
                        <a:latin typeface="Calibri" panose="020F0502020204030204" pitchFamily="34" charset="0"/>
                        <a:ea typeface="華康儷中黑" panose="020B0509000000000000" pitchFamily="49" charset="-120"/>
                      </a:rPr>
                      <a:t>來自亞太區</a:t>
                    </a:r>
                    <a:endParaRPr lang="en-US" sz="2400" dirty="0" smtClean="0">
                      <a:effectLst/>
                      <a:latin typeface="Calibri" panose="020F0502020204030204" pitchFamily="34" charset="0"/>
                      <a:ea typeface="華康儷中黑" panose="020B0509000000000000" pitchFamily="49" charset="-120"/>
                    </a:endParaRPr>
                  </a:p>
                  <a:p>
                    <a:pPr marL="0" marR="0" indent="0" algn="ctr" defTabSz="914400" rtl="0" eaLnBrk="1" fontAlgn="auto" latinLnBrk="0" hangingPunct="1">
                      <a:lnSpc>
                        <a:spcPct val="100000"/>
                      </a:lnSpc>
                      <a:spcBef>
                        <a:spcPts val="0"/>
                      </a:spcBef>
                      <a:spcAft>
                        <a:spcPts val="0"/>
                      </a:spcAft>
                      <a:buClrTx/>
                      <a:buSzTx/>
                      <a:buFontTx/>
                      <a:buNone/>
                      <a:tabLst/>
                      <a:defRPr sz="2800" b="0" i="0" u="none" strike="noStrike" kern="1200" baseline="0">
                        <a:solidFill>
                          <a:prstClr val="black"/>
                        </a:solidFill>
                        <a:latin typeface="Calibri" pitchFamily="34" charset="0"/>
                        <a:ea typeface="+mn-ea"/>
                        <a:cs typeface="+mn-cs"/>
                      </a:defRPr>
                    </a:pPr>
                    <a:r>
                      <a:rPr lang="en-US" sz="2400" dirty="0" smtClean="0">
                        <a:latin typeface="Calibri" panose="020F0502020204030204" pitchFamily="34" charset="0"/>
                        <a:ea typeface="華康儷中黑" panose="020B0509000000000000" pitchFamily="49" charset="-120"/>
                      </a:rPr>
                      <a:t>from Asia Pacific</a:t>
                    </a:r>
                  </a:p>
                </c:rich>
              </c:tx>
              <c:spPr/>
              <c:showLegendKey val="0"/>
              <c:showVal val="0"/>
              <c:showCatName val="1"/>
              <c:showSerName val="0"/>
              <c:showPercent val="1"/>
              <c:showBubbleSize val="0"/>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4.7</c:v>
                </c:pt>
                <c:pt idx="1">
                  <c:v>5.3</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FB6747E-419F-4190-AB0E-D347063DC1A0}" type="datetimeFigureOut">
              <a:rPr lang="en-US" smtClean="0"/>
              <a:pPr/>
              <a:t>5/12/2014</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B0069AC-6337-490B-98FD-FA3E00DE116A}" type="slidenum">
              <a:rPr lang="en-US" smtClean="0"/>
              <a:pPr/>
              <a:t>‹#›</a:t>
            </a:fld>
            <a:endParaRPr lang="en-US"/>
          </a:p>
        </p:txBody>
      </p:sp>
    </p:spTree>
    <p:extLst>
      <p:ext uri="{BB962C8B-B14F-4D97-AF65-F5344CB8AC3E}">
        <p14:creationId xmlns:p14="http://schemas.microsoft.com/office/powerpoint/2010/main" val="399882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61E4F39-63B3-4A27-A554-0FED0E3451EC}" type="datetimeFigureOut">
              <a:rPr lang="en-US" smtClean="0"/>
              <a:pPr/>
              <a:t>5/12/2014</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1366DD0-712D-4A12-B5AA-775AD70072DA}" type="slidenum">
              <a:rPr lang="en-US" smtClean="0"/>
              <a:pPr/>
              <a:t>‹#›</a:t>
            </a:fld>
            <a:endParaRPr lang="en-US"/>
          </a:p>
        </p:txBody>
      </p:sp>
    </p:spTree>
    <p:extLst>
      <p:ext uri="{BB962C8B-B14F-4D97-AF65-F5344CB8AC3E}">
        <p14:creationId xmlns:p14="http://schemas.microsoft.com/office/powerpoint/2010/main" val="35500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366DD0-712D-4A12-B5AA-775AD70072D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2257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366DD0-712D-4A12-B5AA-775AD70072D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14200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645DEFD8-C102-A249-AEAB-B9C8D84B9A53}" type="datetime1">
              <a:rPr lang="en-US">
                <a:solidFill>
                  <a:prstClr val="black"/>
                </a:solidFill>
              </a:rPr>
              <a:pPr>
                <a:defRPr/>
              </a:pPr>
              <a:t>5/12/2014</a:t>
            </a:fld>
            <a:endParaRPr lang="en-US" dirty="0">
              <a:solidFill>
                <a:prstClr val="black"/>
              </a:solidFill>
            </a:endParaRPr>
          </a:p>
        </p:txBody>
      </p:sp>
      <p:sp>
        <p:nvSpPr>
          <p:cNvPr id="6" name="Rectangle 6"/>
          <p:cNvSpPr>
            <a:spLocks noGrp="1" noChangeArrowheads="1"/>
          </p:cNvSpPr>
          <p:nvPr>
            <p:ph type="ftr" sz="quarter" idx="4"/>
          </p:nvPr>
        </p:nvSpPr>
        <p:spPr/>
        <p:txBody>
          <a:bodyPr/>
          <a:lstStyle/>
          <a:p>
            <a:pPr>
              <a:defRPr/>
            </a:pPr>
            <a:r>
              <a:rPr lang="en-US" dirty="0">
                <a:solidFill>
                  <a:prstClr val="black"/>
                </a:solidFill>
              </a:rPr>
              <a:t>2003_CorpTemplate-V3.ppt</a:t>
            </a:r>
          </a:p>
        </p:txBody>
      </p:sp>
      <p:sp>
        <p:nvSpPr>
          <p:cNvPr id="7" name="Rectangle 7"/>
          <p:cNvSpPr>
            <a:spLocks noGrp="1" noChangeArrowheads="1"/>
          </p:cNvSpPr>
          <p:nvPr>
            <p:ph type="sldNum" sz="quarter" idx="5"/>
          </p:nvPr>
        </p:nvSpPr>
        <p:spPr/>
        <p:txBody>
          <a:bodyPr/>
          <a:lstStyle/>
          <a:p>
            <a:pPr>
              <a:defRPr/>
            </a:pPr>
            <a:fld id="{8FF1F55D-D978-FE49-AC3F-3529D41DC05D}" type="slidenum">
              <a:rPr lang="en-US">
                <a:solidFill>
                  <a:prstClr val="black"/>
                </a:solidFill>
              </a:rPr>
              <a:pPr>
                <a:defRPr/>
              </a:pPr>
              <a:t>23</a:t>
            </a:fld>
            <a:endParaRPr lang="en-US" dirty="0">
              <a:solidFill>
                <a:prstClr val="black"/>
              </a:solidFill>
            </a:endParaRPr>
          </a:p>
        </p:txBody>
      </p:sp>
      <p:sp>
        <p:nvSpPr>
          <p:cNvPr id="1281026" name="Rectangle 2"/>
          <p:cNvSpPr>
            <a:spLocks noGrp="1" noRot="1" noChangeAspect="1" noChangeArrowheads="1" noTextEdit="1"/>
          </p:cNvSpPr>
          <p:nvPr>
            <p:ph type="sldImg"/>
          </p:nvPr>
        </p:nvSpPr>
        <p:spPr>
          <a:xfrm>
            <a:off x="-554038" y="792163"/>
            <a:ext cx="7958138" cy="5967412"/>
          </a:xfrm>
          <a:ln/>
          <a:extLst>
            <a:ext uri="{FAA26D3D-D897-4be2-8F04-BA451C77F1D7}">
              <ma14:placeholderFlag xmlns:ma14="http://schemas.microsoft.com/office/mac/drawingml/2011/main" xmlns="" val="1"/>
            </a:ext>
          </a:extLst>
        </p:spPr>
      </p:sp>
      <p:sp>
        <p:nvSpPr>
          <p:cNvPr id="128102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3188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645DEFD8-C102-A249-AEAB-B9C8D84B9A53}" type="datetime1">
              <a:rPr lang="en-US">
                <a:solidFill>
                  <a:prstClr val="black"/>
                </a:solidFill>
              </a:rPr>
              <a:pPr>
                <a:defRPr/>
              </a:pPr>
              <a:t>5/12/2014</a:t>
            </a:fld>
            <a:endParaRPr lang="en-US" dirty="0">
              <a:solidFill>
                <a:prstClr val="black"/>
              </a:solidFill>
            </a:endParaRPr>
          </a:p>
        </p:txBody>
      </p:sp>
      <p:sp>
        <p:nvSpPr>
          <p:cNvPr id="6" name="Rectangle 6"/>
          <p:cNvSpPr>
            <a:spLocks noGrp="1" noChangeArrowheads="1"/>
          </p:cNvSpPr>
          <p:nvPr>
            <p:ph type="ftr" sz="quarter" idx="4"/>
          </p:nvPr>
        </p:nvSpPr>
        <p:spPr/>
        <p:txBody>
          <a:bodyPr/>
          <a:lstStyle/>
          <a:p>
            <a:pPr>
              <a:defRPr/>
            </a:pPr>
            <a:r>
              <a:rPr lang="en-US" dirty="0">
                <a:solidFill>
                  <a:prstClr val="black"/>
                </a:solidFill>
              </a:rPr>
              <a:t>2003_CorpTemplate-V3.ppt</a:t>
            </a:r>
          </a:p>
        </p:txBody>
      </p:sp>
      <p:sp>
        <p:nvSpPr>
          <p:cNvPr id="7" name="Rectangle 7"/>
          <p:cNvSpPr>
            <a:spLocks noGrp="1" noChangeArrowheads="1"/>
          </p:cNvSpPr>
          <p:nvPr>
            <p:ph type="sldNum" sz="quarter" idx="5"/>
          </p:nvPr>
        </p:nvSpPr>
        <p:spPr/>
        <p:txBody>
          <a:bodyPr/>
          <a:lstStyle/>
          <a:p>
            <a:pPr>
              <a:defRPr/>
            </a:pPr>
            <a:fld id="{EAE5BFD4-8D6A-1248-8E07-C49D636CCA19}" type="slidenum">
              <a:rPr lang="en-US">
                <a:solidFill>
                  <a:prstClr val="black"/>
                </a:solidFill>
              </a:rPr>
              <a:pPr>
                <a:defRPr/>
              </a:pPr>
              <a:t>24</a:t>
            </a:fld>
            <a:endParaRPr lang="en-US" dirty="0">
              <a:solidFill>
                <a:prstClr val="black"/>
              </a:solidFill>
            </a:endParaRPr>
          </a:p>
        </p:txBody>
      </p:sp>
      <p:sp>
        <p:nvSpPr>
          <p:cNvPr id="1281026" name="Rectangle 2"/>
          <p:cNvSpPr>
            <a:spLocks noGrp="1" noRot="1" noChangeAspect="1" noChangeArrowheads="1" noTextEdit="1"/>
          </p:cNvSpPr>
          <p:nvPr>
            <p:ph type="sldImg"/>
          </p:nvPr>
        </p:nvSpPr>
        <p:spPr>
          <a:xfrm>
            <a:off x="-554038" y="792163"/>
            <a:ext cx="7958138" cy="5967412"/>
          </a:xfrm>
          <a:ln/>
          <a:extLst>
            <a:ext uri="{FAA26D3D-D897-4be2-8F04-BA451C77F1D7}">
              <ma14:placeholderFlag xmlns:ma14="http://schemas.microsoft.com/office/mac/drawingml/2011/main" xmlns="" val="1"/>
            </a:ext>
          </a:extLst>
        </p:spPr>
      </p:sp>
      <p:sp>
        <p:nvSpPr>
          <p:cNvPr id="1281027" name="Rectangle 3"/>
          <p:cNvSpPr>
            <a:spLocks noGrp="1" noChangeArrowheads="1"/>
          </p:cNvSpPr>
          <p:nvPr>
            <p:ph type="body" idx="1"/>
          </p:nvPr>
        </p:nvSpPr>
        <p:spPr/>
        <p:txBody>
          <a:bodyPr/>
          <a:lstStyle/>
          <a:p>
            <a:pPr eaLnBrk="1" hangingPunct="1">
              <a:defRPr/>
            </a:pPr>
            <a:r>
              <a:rPr lang="en-SG" dirty="0" smtClean="0"/>
              <a:t>The Global Entrepreneurship and Development Index (GEDI), produced by the Zoltan Acs of George Mason University, in the United States and Erkko Autio of the Imperial College Business School, </a:t>
            </a:r>
            <a:endParaRPr lang="en-US" dirty="0" smtClean="0">
              <a:cs typeface="+mn-cs"/>
            </a:endParaRPr>
          </a:p>
        </p:txBody>
      </p:sp>
    </p:spTree>
    <p:extLst>
      <p:ext uri="{BB962C8B-B14F-4D97-AF65-F5344CB8AC3E}">
        <p14:creationId xmlns:p14="http://schemas.microsoft.com/office/powerpoint/2010/main" val="342724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645DEFD8-C102-A249-AEAB-B9C8D84B9A53}" type="datetime1">
              <a:rPr lang="en-US">
                <a:solidFill>
                  <a:prstClr val="black"/>
                </a:solidFill>
              </a:rPr>
              <a:pPr>
                <a:defRPr/>
              </a:pPr>
              <a:t>5/12/2014</a:t>
            </a:fld>
            <a:endParaRPr lang="en-US" dirty="0">
              <a:solidFill>
                <a:prstClr val="black"/>
              </a:solidFill>
            </a:endParaRPr>
          </a:p>
        </p:txBody>
      </p:sp>
      <p:sp>
        <p:nvSpPr>
          <p:cNvPr id="6" name="Rectangle 6"/>
          <p:cNvSpPr>
            <a:spLocks noGrp="1" noChangeArrowheads="1"/>
          </p:cNvSpPr>
          <p:nvPr>
            <p:ph type="ftr" sz="quarter" idx="4"/>
          </p:nvPr>
        </p:nvSpPr>
        <p:spPr/>
        <p:txBody>
          <a:bodyPr/>
          <a:lstStyle/>
          <a:p>
            <a:pPr>
              <a:defRPr/>
            </a:pPr>
            <a:r>
              <a:rPr lang="en-US" dirty="0">
                <a:solidFill>
                  <a:prstClr val="black"/>
                </a:solidFill>
              </a:rPr>
              <a:t>2003_CorpTemplate-V3.ppt</a:t>
            </a:r>
          </a:p>
        </p:txBody>
      </p:sp>
      <p:sp>
        <p:nvSpPr>
          <p:cNvPr id="7" name="Rectangle 7"/>
          <p:cNvSpPr>
            <a:spLocks noGrp="1" noChangeArrowheads="1"/>
          </p:cNvSpPr>
          <p:nvPr>
            <p:ph type="sldNum" sz="quarter" idx="5"/>
          </p:nvPr>
        </p:nvSpPr>
        <p:spPr/>
        <p:txBody>
          <a:bodyPr/>
          <a:lstStyle/>
          <a:p>
            <a:pPr>
              <a:defRPr/>
            </a:pPr>
            <a:fld id="{EAE5BFD4-8D6A-1248-8E07-C49D636CCA19}" type="slidenum">
              <a:rPr lang="en-US">
                <a:solidFill>
                  <a:prstClr val="black"/>
                </a:solidFill>
              </a:rPr>
              <a:pPr>
                <a:defRPr/>
              </a:pPr>
              <a:t>25</a:t>
            </a:fld>
            <a:endParaRPr lang="en-US" dirty="0">
              <a:solidFill>
                <a:prstClr val="black"/>
              </a:solidFill>
            </a:endParaRPr>
          </a:p>
        </p:txBody>
      </p:sp>
      <p:sp>
        <p:nvSpPr>
          <p:cNvPr id="1281026" name="Rectangle 2"/>
          <p:cNvSpPr>
            <a:spLocks noGrp="1" noRot="1" noChangeAspect="1" noChangeArrowheads="1" noTextEdit="1"/>
          </p:cNvSpPr>
          <p:nvPr>
            <p:ph type="sldImg"/>
          </p:nvPr>
        </p:nvSpPr>
        <p:spPr>
          <a:xfrm>
            <a:off x="-554038" y="792163"/>
            <a:ext cx="7958138" cy="5967412"/>
          </a:xfrm>
          <a:ln/>
          <a:extLst>
            <a:ext uri="{FAA26D3D-D897-4be2-8F04-BA451C77F1D7}">
              <ma14:placeholderFlag xmlns:ma14="http://schemas.microsoft.com/office/mac/drawingml/2011/main" xmlns="" val="1"/>
            </a:ext>
          </a:extLst>
        </p:spPr>
      </p:sp>
      <p:sp>
        <p:nvSpPr>
          <p:cNvPr id="128102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37929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79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36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864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65D1843B-341B-4A53-B7FA-858EFE187C42}" type="slidenum">
              <a:rPr lang="en-US"/>
              <a:pPr>
                <a:defRPr/>
              </a:pPr>
              <a:t>‹#›</a:t>
            </a:fld>
            <a:endParaRPr lang="en-US"/>
          </a:p>
        </p:txBody>
      </p:sp>
    </p:spTree>
    <p:extLst>
      <p:ext uri="{BB962C8B-B14F-4D97-AF65-F5344CB8AC3E}">
        <p14:creationId xmlns:p14="http://schemas.microsoft.com/office/powerpoint/2010/main" val="417324085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EAA30E47-A42A-479C-B6CB-F4E0BBB75990}" type="slidenum">
              <a:rPr lang="en-US"/>
              <a:pPr>
                <a:defRPr/>
              </a:pPr>
              <a:t>‹#›</a:t>
            </a:fld>
            <a:endParaRPr lang="en-US"/>
          </a:p>
        </p:txBody>
      </p:sp>
    </p:spTree>
    <p:extLst>
      <p:ext uri="{BB962C8B-B14F-4D97-AF65-F5344CB8AC3E}">
        <p14:creationId xmlns:p14="http://schemas.microsoft.com/office/powerpoint/2010/main" val="427030673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4FCC2630-E998-408D-A758-D6D7EF4ECF91}" type="slidenum">
              <a:rPr lang="en-US"/>
              <a:pPr>
                <a:defRPr/>
              </a:pPr>
              <a:t>‹#›</a:t>
            </a:fld>
            <a:endParaRPr lang="en-US"/>
          </a:p>
        </p:txBody>
      </p:sp>
    </p:spTree>
    <p:extLst>
      <p:ext uri="{BB962C8B-B14F-4D97-AF65-F5344CB8AC3E}">
        <p14:creationId xmlns:p14="http://schemas.microsoft.com/office/powerpoint/2010/main" val="28766726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8C580C01-4D9C-43E1-A7D1-B04AD92C4D6C}" type="slidenum">
              <a:rPr lang="en-US"/>
              <a:pPr>
                <a:defRPr/>
              </a:pPr>
              <a:t>‹#›</a:t>
            </a:fld>
            <a:endParaRPr lang="en-US"/>
          </a:p>
        </p:txBody>
      </p:sp>
    </p:spTree>
    <p:extLst>
      <p:ext uri="{BB962C8B-B14F-4D97-AF65-F5344CB8AC3E}">
        <p14:creationId xmlns:p14="http://schemas.microsoft.com/office/powerpoint/2010/main" val="177964600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u="sng"/>
            </a:lvl1pPr>
          </a:lstStyle>
          <a:p>
            <a:pPr>
              <a:defRPr/>
            </a:pPr>
            <a:fld id="{2FDF59FC-8F15-4855-B146-C0B42DCD94A6}" type="slidenum">
              <a:rPr lang="en-US"/>
              <a:pPr>
                <a:defRPr/>
              </a:pPr>
              <a:t>‹#›</a:t>
            </a:fld>
            <a:endParaRPr lang="en-US"/>
          </a:p>
        </p:txBody>
      </p:sp>
    </p:spTree>
    <p:extLst>
      <p:ext uri="{BB962C8B-B14F-4D97-AF65-F5344CB8AC3E}">
        <p14:creationId xmlns:p14="http://schemas.microsoft.com/office/powerpoint/2010/main" val="34112330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u="sng"/>
            </a:lvl1pPr>
          </a:lstStyle>
          <a:p>
            <a:pPr>
              <a:defRPr/>
            </a:pPr>
            <a:fld id="{2915892A-D180-41D9-A66D-17D9D6B2CE14}" type="slidenum">
              <a:rPr lang="en-US"/>
              <a:pPr>
                <a:defRPr/>
              </a:pPr>
              <a:t>‹#›</a:t>
            </a:fld>
            <a:endParaRPr lang="en-US"/>
          </a:p>
        </p:txBody>
      </p:sp>
    </p:spTree>
    <p:extLst>
      <p:ext uri="{BB962C8B-B14F-4D97-AF65-F5344CB8AC3E}">
        <p14:creationId xmlns:p14="http://schemas.microsoft.com/office/powerpoint/2010/main" val="266863419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u="sng"/>
            </a:lvl1pPr>
          </a:lstStyle>
          <a:p>
            <a:pPr>
              <a:defRPr/>
            </a:pPr>
            <a:fld id="{82900DAD-25E0-4722-B3DA-B9D8E5FCFFE2}" type="slidenum">
              <a:rPr lang="en-US"/>
              <a:pPr>
                <a:defRPr/>
              </a:pPr>
              <a:t>‹#›</a:t>
            </a:fld>
            <a:endParaRPr lang="en-US"/>
          </a:p>
        </p:txBody>
      </p:sp>
    </p:spTree>
    <p:extLst>
      <p:ext uri="{BB962C8B-B14F-4D97-AF65-F5344CB8AC3E}">
        <p14:creationId xmlns:p14="http://schemas.microsoft.com/office/powerpoint/2010/main" val="337295997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3715D165-075F-4F98-9F88-351F898F2E40}" type="slidenum">
              <a:rPr lang="en-US"/>
              <a:pPr>
                <a:defRPr/>
              </a:pPr>
              <a:t>‹#›</a:t>
            </a:fld>
            <a:endParaRPr lang="en-US"/>
          </a:p>
        </p:txBody>
      </p:sp>
    </p:spTree>
    <p:extLst>
      <p:ext uri="{BB962C8B-B14F-4D97-AF65-F5344CB8AC3E}">
        <p14:creationId xmlns:p14="http://schemas.microsoft.com/office/powerpoint/2010/main" val="427145121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896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u="sng"/>
            </a:lvl1pPr>
          </a:lstStyle>
          <a:p>
            <a:pPr>
              <a:defRPr/>
            </a:pPr>
            <a:fld id="{5FAF2F72-3FEA-44B9-B0DA-D5374743E4D9}" type="slidenum">
              <a:rPr lang="en-US"/>
              <a:pPr>
                <a:defRPr/>
              </a:pPr>
              <a:t>‹#›</a:t>
            </a:fld>
            <a:endParaRPr lang="en-US"/>
          </a:p>
        </p:txBody>
      </p:sp>
    </p:spTree>
    <p:extLst>
      <p:ext uri="{BB962C8B-B14F-4D97-AF65-F5344CB8AC3E}">
        <p14:creationId xmlns:p14="http://schemas.microsoft.com/office/powerpoint/2010/main" val="241556498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8985F949-A729-473D-A024-AE90A40EABBE}" type="slidenum">
              <a:rPr lang="en-US"/>
              <a:pPr>
                <a:defRPr/>
              </a:pPr>
              <a:t>‹#›</a:t>
            </a:fld>
            <a:endParaRPr lang="en-US"/>
          </a:p>
        </p:txBody>
      </p:sp>
    </p:spTree>
    <p:extLst>
      <p:ext uri="{BB962C8B-B14F-4D97-AF65-F5344CB8AC3E}">
        <p14:creationId xmlns:p14="http://schemas.microsoft.com/office/powerpoint/2010/main" val="357845368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u="sng"/>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u="sng"/>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u="sng"/>
            </a:lvl1pPr>
          </a:lstStyle>
          <a:p>
            <a:pPr>
              <a:defRPr/>
            </a:pPr>
            <a:fld id="{1694F5B7-5916-4C81-AD1D-3D085F50C7BB}" type="slidenum">
              <a:rPr lang="en-US"/>
              <a:pPr>
                <a:defRPr/>
              </a:pPr>
              <a:t>‹#›</a:t>
            </a:fld>
            <a:endParaRPr lang="en-US"/>
          </a:p>
        </p:txBody>
      </p:sp>
    </p:spTree>
    <p:extLst>
      <p:ext uri="{BB962C8B-B14F-4D97-AF65-F5344CB8AC3E}">
        <p14:creationId xmlns:p14="http://schemas.microsoft.com/office/powerpoint/2010/main" val="156581315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eaLnBrk="0" hangingPunct="0">
              <a:defRPr u="sng"/>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eaLnBrk="0" hangingPunct="0">
              <a:defRPr u="sng"/>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eaLnBrk="0" hangingPunct="0">
              <a:defRPr u="sng"/>
            </a:lvl1pPr>
          </a:lstStyle>
          <a:p>
            <a:pPr>
              <a:defRPr/>
            </a:pPr>
            <a:fld id="{D874E270-09C6-444A-83E2-CCDD4819E919}" type="slidenum">
              <a:rPr lang="en-US"/>
              <a:pPr>
                <a:defRPr/>
              </a:pPr>
              <a:t>‹#›</a:t>
            </a:fld>
            <a:endParaRPr lang="en-US"/>
          </a:p>
        </p:txBody>
      </p:sp>
    </p:spTree>
    <p:extLst>
      <p:ext uri="{BB962C8B-B14F-4D97-AF65-F5344CB8AC3E}">
        <p14:creationId xmlns:p14="http://schemas.microsoft.com/office/powerpoint/2010/main" val="191595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197259899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419842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B8AEBBE-F8B2-42CF-9895-E86A608384EB}" type="datetime1">
              <a:rPr lang="en-US" smtClean="0">
                <a:solidFill>
                  <a:prstClr val="white"/>
                </a:solidFill>
              </a:rPr>
              <a:pPr/>
              <a:t>5/12/2014</a:t>
            </a:fld>
            <a:endParaRPr lang="en-US">
              <a:solidFill>
                <a:prstClr val="white"/>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7D7A59-36E2-48B9-B146-C1E59501F63F}" type="slidenum">
              <a:rPr lang="en-US" smtClean="0">
                <a:solidFill>
                  <a:prstClr val="white"/>
                </a:solidFill>
              </a:rPr>
              <a:pPr/>
              <a:t>‹#›</a:t>
            </a:fld>
            <a:endParaRPr lang="en-US">
              <a:solidFill>
                <a:prstClr val="white"/>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80B606"/>
                </a:solidFill>
                <a:latin typeface="Wingdings" pitchFamily="2" charset="2"/>
              </a:rPr>
              <a:t>S</a:t>
            </a:r>
          </a:p>
        </p:txBody>
      </p:sp>
    </p:spTree>
    <p:extLst>
      <p:ext uri="{BB962C8B-B14F-4D97-AF65-F5344CB8AC3E}">
        <p14:creationId xmlns:p14="http://schemas.microsoft.com/office/powerpoint/2010/main" val="4174251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11269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32186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D1D110F-3F4E-48D9-B8AA-5D0E825AFDB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721058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185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D1D110F-3F4E-48D9-B8AA-5D0E825AFDB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74734510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D1D110F-3F4E-48D9-B8AA-5D0E825AFDB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74469144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308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4290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EA7E191-5F94-4FC1-B823-BD7CABF7FA06}" type="datetime1">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68616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8856D55-EFBE-4F9B-8A5F-09D42CA22A9B}" type="datetime1">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3782885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D1D110F-3F4E-48D9-B8AA-5D0E825AFDBA}" type="datetime1">
              <a:rPr lang="en-US" smtClean="0">
                <a:solidFill>
                  <a:prstClr val="white"/>
                </a:solidFill>
              </a:rPr>
              <a:pPr/>
              <a:t>5/12/2014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extLst>
      <p:ext uri="{BB962C8B-B14F-4D97-AF65-F5344CB8AC3E}">
        <p14:creationId xmlns:p14="http://schemas.microsoft.com/office/powerpoint/2010/main" val="159153025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751733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72376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D1D110F-3F4E-48D9-B8AA-5D0E825AFDB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6060255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589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886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78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7388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700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388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085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3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066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24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66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2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1349F-E12A-9D44-84A9-3A0EFB4823F8}"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881A99-59C8-A341-B247-D2B0826780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30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75"/>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38"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3725934459"/>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339314844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2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47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7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77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75631-07B6-4221-95FD-AE5720A6EC7E}" type="datetimeFigureOut">
              <a:rPr lang="en-US" smtClean="0">
                <a:solidFill>
                  <a:prstClr val="black">
                    <a:tint val="75000"/>
                  </a:prstClr>
                </a:solidFill>
              </a:rPr>
              <a:pPr/>
              <a:t>5/12/2014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260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u="none">
                <a:solidFill>
                  <a:srgbClr val="FFFFFF"/>
                </a:solidFill>
                <a:latin typeface="+mn-lt"/>
                <a:ea typeface="ＭＳ Ｐゴシック" pitchFamily="-80" charset="-128"/>
                <a:cs typeface="+mn-cs"/>
              </a:defRPr>
            </a:lvl1pPr>
          </a:lstStyle>
          <a:p>
            <a:pPr>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u="none">
                <a:solidFill>
                  <a:srgbClr val="FFFFFF"/>
                </a:solidFill>
                <a:latin typeface="+mn-lt"/>
                <a:ea typeface="ＭＳ Ｐゴシック" pitchFamily="-80" charset="-128"/>
                <a:cs typeface="+mn-cs"/>
              </a:defRPr>
            </a:lvl1pPr>
          </a:lstStyle>
          <a:p>
            <a:pPr>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eaLnBrk="1" hangingPunct="1">
              <a:defRPr sz="1400" u="none">
                <a:solidFill>
                  <a:srgbClr val="FFFFFF"/>
                </a:solidFill>
                <a:latin typeface="Calibri" charset="0"/>
                <a:ea typeface="MS PGothic" charset="0"/>
                <a:cs typeface="MS PGothic" charset="0"/>
              </a:defRPr>
            </a:lvl1pPr>
          </a:lstStyle>
          <a:p>
            <a:pPr fontAlgn="base">
              <a:spcBef>
                <a:spcPct val="0"/>
              </a:spcBef>
              <a:spcAft>
                <a:spcPct val="0"/>
              </a:spcAft>
              <a:defRPr/>
            </a:pPr>
            <a:fld id="{6E58A475-EBDD-4AE5-B4D2-EB4078B03880}" type="slidenum">
              <a:rPr lang="en-US"/>
              <a:pPr fontAlgn="base">
                <a:spcBef>
                  <a:spcPct val="0"/>
                </a:spcBef>
                <a:spcAft>
                  <a:spcPct val="0"/>
                </a:spcAft>
                <a:defRPr/>
              </a:pPr>
              <a:t>‹#›</a:t>
            </a:fld>
            <a:endParaRPr lang="en-US"/>
          </a:p>
        </p:txBody>
      </p:sp>
      <p:pic>
        <p:nvPicPr>
          <p:cNvPr id="7175" name="Picture 6" descr="Shop.comPoweredbyMHK_White_PNG.png"/>
          <p:cNvPicPr>
            <a:picLocks noChangeAspect="1"/>
          </p:cNvPicPr>
          <p:nvPr userDrawn="1"/>
        </p:nvPicPr>
        <p:blipFill>
          <a:blip r:embed="rId15"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1457603694"/>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2"/>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2"/>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2"/>
          </a:solidFill>
          <a:latin typeface="Calibri" pitchFamily="34" charset="0"/>
          <a:ea typeface="MS PGothic"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9D1D110F-3F4E-48D9-B8AA-5D0E825AFDBA}" type="datetime1">
              <a:rPr lang="en-US" smtClean="0">
                <a:solidFill>
                  <a:prstClr val="black">
                    <a:lumMod val="50000"/>
                    <a:lumOff val="50000"/>
                  </a:prstClr>
                </a:solidFill>
              </a:rPr>
              <a:pPr/>
              <a:t>5/12/2014</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687D7A59-36E2-48B9-B146-C1E59501F63F}"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085501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sldNum="0"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solidFill>
                  <a:prstClr val="black">
                    <a:tint val="75000"/>
                  </a:prstClr>
                </a:solidFill>
                <a:ea typeface="新細明體" pitchFamily="18" charset="-120"/>
              </a:rPr>
              <a:pPr/>
              <a:t>5/12/2014</a:t>
            </a:fld>
            <a:endParaRPr lang="en-US">
              <a:solidFill>
                <a:prstClr val="black">
                  <a:tint val="75000"/>
                </a:prstClr>
              </a:solidFill>
              <a:ea typeface="新細明體" pitchFamily="18" charset="-12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a typeface="新細明體" pitchFamily="18" charset="-12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solidFill>
                  <a:prstClr val="black">
                    <a:tint val="75000"/>
                  </a:prstClr>
                </a:solidFill>
                <a:ea typeface="新細明體" pitchFamily="18" charset="-120"/>
              </a:rPr>
              <a:pPr/>
              <a:t>‹#›</a:t>
            </a:fld>
            <a:endParaRPr lang="en-US">
              <a:solidFill>
                <a:prstClr val="black">
                  <a:tint val="75000"/>
                </a:prstClr>
              </a:solidFill>
              <a:ea typeface="新細明體" pitchFamily="18" charset="-120"/>
            </a:endParaRPr>
          </a:p>
        </p:txBody>
      </p:sp>
    </p:spTree>
    <p:extLst>
      <p:ext uri="{BB962C8B-B14F-4D97-AF65-F5344CB8AC3E}">
        <p14:creationId xmlns:p14="http://schemas.microsoft.com/office/powerpoint/2010/main" val="11993176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gif"/><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33.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0.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3.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gif"/><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33.xml"/><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4.jpeg"/><Relationship Id="rId3" Type="http://schemas.openxmlformats.org/officeDocument/2006/relationships/image" Target="../media/image46.jpeg"/><Relationship Id="rId7" Type="http://schemas.openxmlformats.org/officeDocument/2006/relationships/image" Target="../media/image49.jpeg"/><Relationship Id="rId12" Type="http://schemas.openxmlformats.org/officeDocument/2006/relationships/image" Target="../media/image53.jpeg"/><Relationship Id="rId2" Type="http://schemas.openxmlformats.org/officeDocument/2006/relationships/image" Target="../media/image41.png"/><Relationship Id="rId16" Type="http://schemas.openxmlformats.org/officeDocument/2006/relationships/image" Target="../media/image57.jpeg"/><Relationship Id="rId1" Type="http://schemas.openxmlformats.org/officeDocument/2006/relationships/slideLayout" Target="../slideLayouts/slideLayout33.xml"/><Relationship Id="rId6" Type="http://schemas.openxmlformats.org/officeDocument/2006/relationships/image" Target="../media/image48.jpeg"/><Relationship Id="rId11" Type="http://schemas.openxmlformats.org/officeDocument/2006/relationships/hyperlink" Target="http://instagram.com/p/m1UWrGDkki/" TargetMode="External"/><Relationship Id="rId5" Type="http://schemas.openxmlformats.org/officeDocument/2006/relationships/hyperlink" Target="http://instagram.com/p/m07w59jkjf/" TargetMode="External"/><Relationship Id="rId15" Type="http://schemas.openxmlformats.org/officeDocument/2006/relationships/image" Target="../media/image56.jpeg"/><Relationship Id="rId10" Type="http://schemas.openxmlformats.org/officeDocument/2006/relationships/image" Target="../media/image52.jpeg"/><Relationship Id="rId4" Type="http://schemas.openxmlformats.org/officeDocument/2006/relationships/image" Target="../media/image47.jpeg"/><Relationship Id="rId9" Type="http://schemas.openxmlformats.org/officeDocument/2006/relationships/image" Target="../media/image51.jpeg"/><Relationship Id="rId1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hyperlink" Target="http://www.marketsingapore.com.sg/" TargetMode="External"/><Relationship Id="rId7" Type="http://schemas.openxmlformats.org/officeDocument/2006/relationships/image" Target="../media/image60.png"/><Relationship Id="rId2" Type="http://schemas.openxmlformats.org/officeDocument/2006/relationships/image" Target="../media/image41.png"/><Relationship Id="rId1" Type="http://schemas.openxmlformats.org/officeDocument/2006/relationships/slideLayout" Target="../slideLayouts/slideLayout33.xml"/><Relationship Id="rId6" Type="http://schemas.openxmlformats.org/officeDocument/2006/relationships/hyperlink" Target="http://www.marketamericaevents.com/singapore.html" TargetMode="External"/><Relationship Id="rId5" Type="http://schemas.openxmlformats.org/officeDocument/2006/relationships/image" Target="../media/image59.jpe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1.png"/><Relationship Id="rId1" Type="http://schemas.openxmlformats.org/officeDocument/2006/relationships/slideLayout" Target="../slideLayouts/slideLayout33.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1.png"/><Relationship Id="rId1" Type="http://schemas.openxmlformats.org/officeDocument/2006/relationships/slideLayout" Target="../slideLayouts/slideLayout33.xml"/><Relationship Id="rId5" Type="http://schemas.openxmlformats.org/officeDocument/2006/relationships/image" Target="../media/image66.pn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33.xml"/><Relationship Id="rId5" Type="http://schemas.openxmlformats.org/officeDocument/2006/relationships/image" Target="../media/image69.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3069206" y="2057400"/>
            <a:ext cx="5998594" cy="1015663"/>
          </a:xfrm>
          <a:prstGeom prst="rect">
            <a:avLst/>
          </a:prstGeom>
          <a:noFill/>
          <a:ln w="9525">
            <a:noFill/>
            <a:miter lim="800000"/>
            <a:headEnd/>
            <a:tailEnd/>
          </a:ln>
          <a:effectLst/>
        </p:spPr>
        <p:txBody>
          <a:bodyPr wrap="square">
            <a:spAutoFit/>
          </a:bodyPr>
          <a:lstStyle/>
          <a:p>
            <a:pPr algn="ctr">
              <a:spcBef>
                <a:spcPct val="50000"/>
              </a:spcBef>
              <a:defRPr/>
            </a:pPr>
            <a:r>
              <a:rPr lang="en-US" sz="6000" b="1" kern="0" dirty="0">
                <a:solidFill>
                  <a:srgbClr val="33CCFF"/>
                </a:solidFill>
                <a:ea typeface="新細明體" charset="-120"/>
                <a:cs typeface="Arial" charset="0"/>
              </a:rPr>
              <a:t>Anthony Kwan</a:t>
            </a:r>
          </a:p>
        </p:txBody>
      </p:sp>
      <p:sp>
        <p:nvSpPr>
          <p:cNvPr id="15" name="Text Box 6"/>
          <p:cNvSpPr txBox="1">
            <a:spLocks noChangeArrowheads="1"/>
          </p:cNvSpPr>
          <p:nvPr/>
        </p:nvSpPr>
        <p:spPr bwMode="auto">
          <a:xfrm>
            <a:off x="3240158" y="3054661"/>
            <a:ext cx="5412497" cy="2763834"/>
          </a:xfrm>
          <a:prstGeom prst="rect">
            <a:avLst/>
          </a:prstGeom>
          <a:noFill/>
          <a:ln w="9525">
            <a:noFill/>
            <a:miter lim="800000"/>
            <a:headEnd/>
            <a:tailEnd/>
          </a:ln>
          <a:effectLst/>
        </p:spPr>
        <p:txBody>
          <a:bodyPr wrap="square">
            <a:spAutoFit/>
          </a:bodyPr>
          <a:lstStyle/>
          <a:p>
            <a:pPr marL="342900" indent="-342900" algn="ctr">
              <a:spcBef>
                <a:spcPts val="600"/>
              </a:spcBef>
            </a:pPr>
            <a:r>
              <a:rPr lang="zh-TW" altLang="en-US" sz="4400" kern="0" dirty="0">
                <a:solidFill>
                  <a:prstClr val="white"/>
                </a:solidFill>
                <a:latin typeface="華康儷中黑" pitchFamily="49" charset="-120"/>
                <a:ea typeface="華康儷中黑" pitchFamily="49" charset="-120"/>
              </a:rPr>
              <a:t>亞洲區域總監暨</a:t>
            </a:r>
            <a:endParaRPr lang="en-US" altLang="zh-TW" sz="4400" kern="0" dirty="0">
              <a:solidFill>
                <a:prstClr val="white"/>
              </a:solidFill>
              <a:latin typeface="華康儷中黑" pitchFamily="49" charset="-120"/>
              <a:ea typeface="華康儷中黑" pitchFamily="49" charset="-120"/>
            </a:endParaRPr>
          </a:p>
          <a:p>
            <a:pPr marL="342900" indent="-342900" algn="ctr">
              <a:spcBef>
                <a:spcPts val="600"/>
              </a:spcBef>
            </a:pPr>
            <a:r>
              <a:rPr lang="zh-TW" altLang="en-US" sz="4400" kern="0" dirty="0">
                <a:solidFill>
                  <a:prstClr val="white"/>
                </a:solidFill>
                <a:latin typeface="華康儷中黑" pitchFamily="49" charset="-120"/>
                <a:ea typeface="華康儷中黑" pitchFamily="49" charset="-120"/>
              </a:rPr>
              <a:t>美安香港總經理</a:t>
            </a:r>
            <a:endParaRPr lang="en-US" altLang="zh-TW" sz="4400" kern="0" dirty="0">
              <a:solidFill>
                <a:prstClr val="white"/>
              </a:solidFill>
              <a:latin typeface="華康儷中黑" pitchFamily="49" charset="-120"/>
              <a:ea typeface="華康儷中黑" pitchFamily="49" charset="-120"/>
            </a:endParaRPr>
          </a:p>
          <a:p>
            <a:pPr marL="342900" indent="-342900" algn="ctr">
              <a:spcBef>
                <a:spcPts val="600"/>
              </a:spcBef>
            </a:pPr>
            <a:r>
              <a:rPr lang="en-US" altLang="zh-TW" sz="3200" b="1" kern="0" dirty="0">
                <a:solidFill>
                  <a:prstClr val="white"/>
                </a:solidFill>
              </a:rPr>
              <a:t>Regional Director, Asia </a:t>
            </a:r>
            <a:endParaRPr lang="ca-ES" altLang="zh-TW" sz="3200" b="1" kern="0" dirty="0">
              <a:solidFill>
                <a:prstClr val="white"/>
              </a:solidFill>
            </a:endParaRPr>
          </a:p>
          <a:p>
            <a:pPr marL="342900" indent="-342900" algn="ctr">
              <a:spcBef>
                <a:spcPts val="600"/>
              </a:spcBef>
            </a:pPr>
            <a:r>
              <a:rPr lang="ca-ES" altLang="zh-TW" sz="3200" b="1" kern="0" dirty="0">
                <a:solidFill>
                  <a:prstClr val="white"/>
                </a:solidFill>
              </a:rPr>
              <a:t>Country Manager, Hong Kong</a:t>
            </a:r>
          </a:p>
        </p:txBody>
      </p:sp>
      <p:sp>
        <p:nvSpPr>
          <p:cNvPr id="16" name="Title 1"/>
          <p:cNvSpPr>
            <a:spLocks noGrp="1"/>
          </p:cNvSpPr>
          <p:nvPr>
            <p:ph type="ctrTitle" idx="4294967295"/>
          </p:nvPr>
        </p:nvSpPr>
        <p:spPr>
          <a:xfrm>
            <a:off x="0" y="0"/>
            <a:ext cx="9144000" cy="1981200"/>
          </a:xfrm>
          <a:prstGeom prst="rect">
            <a:avLst/>
          </a:prstGeom>
        </p:spPr>
        <p:txBody>
          <a:bodyPr>
            <a:normAutofit/>
          </a:bodyPr>
          <a:lstStyle/>
          <a:p>
            <a:pPr marL="342900" indent="-342900">
              <a:spcBef>
                <a:spcPct val="20000"/>
              </a:spcBef>
            </a:pPr>
            <a:r>
              <a:rPr lang="zh-TW" altLang="en-US" sz="4800" dirty="0">
                <a:solidFill>
                  <a:schemeClr val="bg1"/>
                </a:solidFill>
                <a:latin typeface="華康儷中黑" pitchFamily="49" charset="-120"/>
                <a:ea typeface="華康儷中黑" pitchFamily="49" charset="-120"/>
              </a:rPr>
              <a:t>亞太區一體化發展</a:t>
            </a:r>
            <a:r>
              <a:rPr lang="en-US" altLang="zh-TW" sz="5000" dirty="0" smtClean="0">
                <a:solidFill>
                  <a:schemeClr val="bg1"/>
                </a:solidFill>
                <a:latin typeface="華康儷中黑" pitchFamily="49" charset="-120"/>
                <a:ea typeface="華康儷中黑" pitchFamily="49" charset="-120"/>
                <a:cs typeface="+mn-cs"/>
              </a:rPr>
              <a:t/>
            </a:r>
            <a:br>
              <a:rPr lang="en-US" altLang="zh-TW" sz="5000" dirty="0" smtClean="0">
                <a:solidFill>
                  <a:schemeClr val="bg1"/>
                </a:solidFill>
                <a:latin typeface="華康儷中黑" pitchFamily="49" charset="-120"/>
                <a:ea typeface="華康儷中黑" pitchFamily="49" charset="-120"/>
                <a:cs typeface="+mn-cs"/>
              </a:rPr>
            </a:br>
            <a:r>
              <a:rPr lang="en-US" sz="3600" dirty="0">
                <a:solidFill>
                  <a:schemeClr val="bg1"/>
                </a:solidFill>
              </a:rPr>
              <a:t>Asia-Pacific Unification Updates</a:t>
            </a:r>
            <a:endParaRPr kumimoji="0" lang="zh-TW" altLang="en-US" sz="3200" b="1" i="0" u="none" strike="noStrike" kern="0" cap="none" spc="0" normalizeH="0" baseline="0" noProof="0" dirty="0" smtClean="0">
              <a:ln>
                <a:noFill/>
              </a:ln>
              <a:solidFill>
                <a:schemeClr val="bg1"/>
              </a:solidFill>
              <a:effectLst/>
              <a:uLnTx/>
              <a:uFillTx/>
              <a:latin typeface="Arial"/>
              <a:ea typeface="華康儷中黑" pitchFamily="49" charset="-120"/>
            </a:endParaRPr>
          </a:p>
        </p:txBody>
      </p:sp>
      <p:pic>
        <p:nvPicPr>
          <p:cNvPr id="1026" name="Picture 2" descr="\\172.20.1.31\Product_SC\Communications\Graphics\Speakers Photo\Corporate\AnthonyKwan2013.png"/>
          <p:cNvPicPr>
            <a:picLocks noChangeAspect="1" noChangeArrowheads="1"/>
          </p:cNvPicPr>
          <p:nvPr/>
        </p:nvPicPr>
        <p:blipFill>
          <a:blip r:embed="rId2" cstate="screen"/>
          <a:srcRect/>
          <a:stretch>
            <a:fillRect/>
          </a:stretch>
        </p:blipFill>
        <p:spPr bwMode="auto">
          <a:xfrm>
            <a:off x="609600" y="2260397"/>
            <a:ext cx="2304256" cy="3022466"/>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8" name="Picture 6" descr="Shop.comPoweredbyMHK_White_PNG.png"/>
          <p:cNvPicPr>
            <a:picLocks noChangeAspect="1"/>
          </p:cNvPicPr>
          <p:nvPr/>
        </p:nvPicPr>
        <p:blipFill>
          <a:blip r:embed="rId3"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1250020584"/>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172200"/>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614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700" y="1371600"/>
            <a:ext cx="86090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2099761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209745207"/>
              </p:ext>
            </p:extLst>
          </p:nvPr>
        </p:nvGraphicFramePr>
        <p:xfrm>
          <a:off x="609600" y="2514600"/>
          <a:ext cx="7848600" cy="1299677"/>
        </p:xfrm>
        <a:graphic>
          <a:graphicData uri="http://schemas.openxmlformats.org/drawingml/2006/table">
            <a:tbl>
              <a:tblPr firstRow="1" bandRow="1">
                <a:tableStyleId>{5C22544A-7EE6-4342-B048-85BDC9FD1C3A}</a:tableStyleId>
              </a:tblPr>
              <a:tblGrid>
                <a:gridCol w="2616200"/>
                <a:gridCol w="2616200"/>
                <a:gridCol w="2616200"/>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effectLst/>
                          <a:latin typeface="Calibri" panose="020F0502020204030204" pitchFamily="34" charset="0"/>
                          <a:ea typeface="華康儷中黑" panose="020B0509000000000000" pitchFamily="49" charset="-120"/>
                        </a:rPr>
                        <a:t>專業經理級</a:t>
                      </a:r>
                      <a:endParaRPr lang="en-US" sz="1600" dirty="0" smtClean="0">
                        <a:effectLst/>
                        <a:latin typeface="Calibri" panose="020F0502020204030204" pitchFamily="34" charset="0"/>
                        <a:ea typeface="華康儷中黑" panose="020B0509000000000000" pitchFamily="49" charset="-120"/>
                      </a:endParaRPr>
                    </a:p>
                    <a:p>
                      <a:pPr algn="ctr"/>
                      <a:r>
                        <a:rPr lang="en-US" altLang="zh-TW" sz="1600" dirty="0" smtClean="0">
                          <a:effectLst/>
                          <a:latin typeface="Calibri" panose="020F0502020204030204" pitchFamily="34" charset="0"/>
                          <a:ea typeface="華康儷中黑" panose="020B0509000000000000" pitchFamily="49" charset="-120"/>
                        </a:rPr>
                        <a:t>Professional 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effectLst/>
                          <a:latin typeface="Calibri" panose="020F0502020204030204" pitchFamily="34" charset="0"/>
                          <a:ea typeface="華康儷中黑" panose="020B0509000000000000" pitchFamily="49" charset="-120"/>
                        </a:rPr>
                        <a:t>顧問經理級</a:t>
                      </a:r>
                      <a:endParaRPr lang="en-US" sz="1600" dirty="0" smtClean="0">
                        <a:effectLst/>
                        <a:latin typeface="Calibri" panose="020F0502020204030204" pitchFamily="34" charset="0"/>
                        <a:ea typeface="華康儷中黑" panose="020B0509000000000000" pitchFamily="49" charset="-120"/>
                      </a:endParaRPr>
                    </a:p>
                    <a:p>
                      <a:pPr algn="ctr"/>
                      <a:r>
                        <a:rPr lang="en-US" altLang="zh-TW" sz="1600" dirty="0" smtClean="0">
                          <a:effectLst/>
                          <a:latin typeface="Calibri" panose="020F0502020204030204" pitchFamily="34" charset="0"/>
                          <a:ea typeface="華康儷中黑" panose="020B0509000000000000" pitchFamily="49" charset="-120"/>
                        </a:rPr>
                        <a:t>Supervising</a:t>
                      </a:r>
                      <a:r>
                        <a:rPr lang="en-US" altLang="zh-TW" sz="1600" baseline="0" dirty="0" smtClean="0">
                          <a:effectLst/>
                          <a:latin typeface="Calibri" panose="020F0502020204030204" pitchFamily="34" charset="0"/>
                          <a:ea typeface="華康儷中黑" panose="020B0509000000000000" pitchFamily="49" charset="-120"/>
                        </a:rPr>
                        <a:t> </a:t>
                      </a:r>
                      <a:r>
                        <a:rPr lang="en-US" altLang="zh-TW" sz="1600" dirty="0" smtClean="0">
                          <a:effectLst/>
                          <a:latin typeface="Calibri" panose="020F0502020204030204" pitchFamily="34" charset="0"/>
                          <a:ea typeface="華康儷中黑" panose="020B0509000000000000" pitchFamily="49" charset="-120"/>
                        </a:rPr>
                        <a:t>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dirty="0" smtClean="0">
                          <a:effectLst/>
                          <a:latin typeface="Calibri" panose="020F0502020204030204" pitchFamily="34" charset="0"/>
                          <a:ea typeface="華康儷中黑" panose="020B0509000000000000" pitchFamily="49" charset="-120"/>
                        </a:rPr>
                        <a:t>總顧問經理級</a:t>
                      </a:r>
                      <a:endParaRPr lang="en-US" sz="1600" dirty="0" smtClean="0">
                        <a:effectLst/>
                        <a:latin typeface="Calibri" panose="020F0502020204030204" pitchFamily="34" charset="0"/>
                        <a:ea typeface="華康儷中黑" panose="020B0509000000000000" pitchFamily="49" charset="-120"/>
                      </a:endParaRPr>
                    </a:p>
                    <a:p>
                      <a:pPr algn="ctr"/>
                      <a:r>
                        <a:rPr lang="en-US" altLang="zh-TW" sz="1600" dirty="0" smtClean="0">
                          <a:effectLst/>
                          <a:latin typeface="Calibri" panose="020F0502020204030204" pitchFamily="34" charset="0"/>
                          <a:ea typeface="華康儷中黑" panose="020B0509000000000000" pitchFamily="49" charset="-120"/>
                        </a:rPr>
                        <a:t>National Supervising Coordinator</a:t>
                      </a:r>
                    </a:p>
                  </a:txBody>
                  <a:tcPr anchor="ctr"/>
                </a:tc>
              </a:tr>
              <a:tr h="476717">
                <a:tc>
                  <a:txBody>
                    <a:bodyPr/>
                    <a:lstStyle/>
                    <a:p>
                      <a:pPr algn="ctr"/>
                      <a:r>
                        <a:rPr lang="en-US" dirty="0" smtClean="0">
                          <a:latin typeface="Calibri" pitchFamily="34" charset="0"/>
                          <a:ea typeface="+mn-ea"/>
                        </a:rPr>
                        <a:t>11</a:t>
                      </a:r>
                      <a:endParaRPr lang="en-US" dirty="0">
                        <a:latin typeface="Calibri" pitchFamily="34" charset="0"/>
                        <a:ea typeface="+mn-ea"/>
                      </a:endParaRPr>
                    </a:p>
                  </a:txBody>
                  <a:tcPr anchor="ctr"/>
                </a:tc>
                <a:tc>
                  <a:txBody>
                    <a:bodyPr/>
                    <a:lstStyle/>
                    <a:p>
                      <a:pPr algn="ctr"/>
                      <a:r>
                        <a:rPr lang="en-US" dirty="0" smtClean="0">
                          <a:latin typeface="Calibri" pitchFamily="34" charset="0"/>
                          <a:ea typeface="+mn-ea"/>
                        </a:rPr>
                        <a:t>11</a:t>
                      </a:r>
                      <a:endParaRPr lang="en-US" dirty="0">
                        <a:latin typeface="Calibri" pitchFamily="34" charset="0"/>
                        <a:ea typeface="+mn-ea"/>
                      </a:endParaRPr>
                    </a:p>
                  </a:txBody>
                  <a:tcPr anchor="ctr"/>
                </a:tc>
                <a:tc>
                  <a:txBody>
                    <a:bodyPr/>
                    <a:lstStyle/>
                    <a:p>
                      <a:pPr algn="ctr"/>
                      <a:r>
                        <a:rPr lang="en-US" dirty="0" smtClean="0">
                          <a:latin typeface="Calibri" pitchFamily="34" charset="0"/>
                          <a:ea typeface="+mn-ea"/>
                        </a:rPr>
                        <a:t>4</a:t>
                      </a:r>
                      <a:endParaRPr lang="en-US" dirty="0">
                        <a:latin typeface="Calibri" pitchFamily="34" charset="0"/>
                        <a:ea typeface="+mn-ea"/>
                      </a:endParaRPr>
                    </a:p>
                  </a:txBody>
                  <a:tcPr anchor="ctr"/>
                </a:tc>
              </a:tr>
            </a:tbl>
          </a:graphicData>
        </a:graphic>
      </p:graphicFrame>
      <p:sp>
        <p:nvSpPr>
          <p:cNvPr id="9" name="TextBox 8"/>
          <p:cNvSpPr txBox="1"/>
          <p:nvPr/>
        </p:nvSpPr>
        <p:spPr>
          <a:xfrm>
            <a:off x="609600" y="4038600"/>
            <a:ext cx="7848600" cy="1107996"/>
          </a:xfrm>
          <a:prstGeom prst="rect">
            <a:avLst/>
          </a:prstGeom>
          <a:noFill/>
        </p:spPr>
        <p:txBody>
          <a:bodyPr wrap="square" rtlCol="0">
            <a:spAutoFit/>
          </a:bodyPr>
          <a:lstStyle/>
          <a:p>
            <a:pPr marL="231775" indent="-231775">
              <a:buFont typeface="Arial" pitchFamily="34" charset="0"/>
              <a:buChar char="•"/>
            </a:pPr>
            <a:r>
              <a:rPr lang="en-US" altLang="zh-TW" sz="2200" b="1" dirty="0">
                <a:solidFill>
                  <a:prstClr val="black"/>
                </a:solidFill>
                <a:latin typeface="Calibri" panose="020F0502020204030204" pitchFamily="34" charset="0"/>
                <a:ea typeface="華康儷中黑" panose="020B0509000000000000" pitchFamily="49" charset="-120"/>
              </a:rPr>
              <a:t>2013</a:t>
            </a:r>
            <a:r>
              <a:rPr lang="zh-TW" altLang="en-US" sz="2200" b="1" dirty="0">
                <a:solidFill>
                  <a:prstClr val="black"/>
                </a:solidFill>
                <a:latin typeface="Calibri" panose="020F0502020204030204" pitchFamily="34" charset="0"/>
                <a:ea typeface="華康儷中黑" panose="020B0509000000000000" pitchFamily="49" charset="-120"/>
              </a:rPr>
              <a:t>年</a:t>
            </a:r>
            <a:r>
              <a:rPr lang="en-US" altLang="zh-TW" sz="2200" b="1" dirty="0">
                <a:solidFill>
                  <a:prstClr val="black"/>
                </a:solidFill>
                <a:latin typeface="Calibri" panose="020F0502020204030204" pitchFamily="34" charset="0"/>
                <a:ea typeface="華康儷中黑" panose="020B0509000000000000" pitchFamily="49" charset="-120"/>
              </a:rPr>
              <a:t>UFO</a:t>
            </a:r>
            <a:r>
              <a:rPr lang="zh-TW" altLang="en-US" sz="2200" b="1" dirty="0">
                <a:solidFill>
                  <a:prstClr val="black"/>
                </a:solidFill>
                <a:latin typeface="Calibri" panose="020F0502020204030204" pitchFamily="34" charset="0"/>
                <a:ea typeface="華康儷中黑" panose="020B0509000000000000" pitchFamily="49" charset="-120"/>
              </a:rPr>
              <a:t>數字創新紀錄，並上升</a:t>
            </a:r>
            <a:r>
              <a:rPr lang="en-US" altLang="zh-TW" sz="2200" b="1" dirty="0">
                <a:solidFill>
                  <a:prstClr val="black"/>
                </a:solidFill>
                <a:latin typeface="Calibri" panose="020F0502020204030204" pitchFamily="34" charset="0"/>
                <a:ea typeface="華康儷中黑" panose="020B0509000000000000" pitchFamily="49" charset="-120"/>
              </a:rPr>
              <a:t>32%</a:t>
            </a:r>
          </a:p>
          <a:p>
            <a:pPr marL="231775" indent="-231775">
              <a:buFont typeface="Arial" pitchFamily="34" charset="0"/>
              <a:buChar char="•"/>
            </a:pPr>
            <a:r>
              <a:rPr lang="en-US" altLang="zh-TW" sz="2200" b="1" dirty="0">
                <a:solidFill>
                  <a:prstClr val="black"/>
                </a:solidFill>
                <a:latin typeface="Calibri" panose="020F0502020204030204" pitchFamily="34" charset="0"/>
                <a:ea typeface="華康儷中黑" panose="020B0509000000000000" pitchFamily="49" charset="-120"/>
              </a:rPr>
              <a:t>2014</a:t>
            </a:r>
            <a:r>
              <a:rPr lang="zh-TW" altLang="en-US" sz="2200" b="1" dirty="0">
                <a:solidFill>
                  <a:prstClr val="black"/>
                </a:solidFill>
                <a:latin typeface="Calibri" panose="020F0502020204030204" pitchFamily="34" charset="0"/>
                <a:ea typeface="華康儷中黑" panose="020B0509000000000000" pitchFamily="49" charset="-120"/>
              </a:rPr>
              <a:t>年第一季銷售額比較去年同時期，成長</a:t>
            </a:r>
            <a:r>
              <a:rPr lang="en-US" altLang="zh-TW" sz="2200" b="1" dirty="0">
                <a:solidFill>
                  <a:prstClr val="black"/>
                </a:solidFill>
                <a:latin typeface="Calibri" panose="020F0502020204030204" pitchFamily="34" charset="0"/>
                <a:ea typeface="華康儷中黑" panose="020B0509000000000000" pitchFamily="49" charset="-120"/>
              </a:rPr>
              <a:t>10%</a:t>
            </a:r>
            <a:endParaRPr lang="en-US" b="1" dirty="0">
              <a:solidFill>
                <a:prstClr val="black"/>
              </a:solidFill>
              <a:latin typeface="Calibri" panose="020F0502020204030204" pitchFamily="34" charset="0"/>
              <a:ea typeface="華康儷中黑" panose="020B0509000000000000" pitchFamily="49" charset="-120"/>
            </a:endParaRPr>
          </a:p>
          <a:p>
            <a:pPr marL="231775" indent="-231775">
              <a:buFont typeface="Arial" pitchFamily="34" charset="0"/>
              <a:buChar char="•"/>
            </a:pPr>
            <a:r>
              <a:rPr lang="zh-TW" altLang="en-US" sz="2200" b="1" dirty="0">
                <a:solidFill>
                  <a:prstClr val="black"/>
                </a:solidFill>
                <a:latin typeface="Calibri" panose="020F0502020204030204" pitchFamily="34" charset="0"/>
                <a:ea typeface="華康儷中黑" panose="020B0509000000000000" pitchFamily="49" charset="-120"/>
              </a:rPr>
              <a:t>年會售出門票數量，與</a:t>
            </a:r>
            <a:r>
              <a:rPr lang="en-US" altLang="zh-TW" sz="2200" b="1" dirty="0">
                <a:solidFill>
                  <a:prstClr val="black"/>
                </a:solidFill>
                <a:latin typeface="Calibri" panose="020F0502020204030204" pitchFamily="34" charset="0"/>
                <a:ea typeface="華康儷中黑" panose="020B0509000000000000" pitchFamily="49" charset="-120"/>
              </a:rPr>
              <a:t>2013</a:t>
            </a:r>
            <a:r>
              <a:rPr lang="zh-TW" altLang="en-US" sz="2200" b="1" dirty="0">
                <a:solidFill>
                  <a:prstClr val="black"/>
                </a:solidFill>
                <a:latin typeface="Calibri" panose="020F0502020204030204" pitchFamily="34" charset="0"/>
                <a:ea typeface="華康儷中黑" panose="020B0509000000000000" pitchFamily="49" charset="-120"/>
              </a:rPr>
              <a:t>年領袖訓練會議比較，增加</a:t>
            </a:r>
            <a:r>
              <a:rPr lang="en-US" altLang="zh-TW" sz="2200" b="1" dirty="0">
                <a:solidFill>
                  <a:prstClr val="black"/>
                </a:solidFill>
                <a:latin typeface="Calibri" panose="020F0502020204030204" pitchFamily="34" charset="0"/>
                <a:ea typeface="華康儷中黑" panose="020B0509000000000000" pitchFamily="49" charset="-120"/>
              </a:rPr>
              <a:t>11%</a:t>
            </a:r>
            <a:endParaRPr lang="en-US" b="1" dirty="0">
              <a:solidFill>
                <a:prstClr val="black"/>
              </a:solidFill>
              <a:latin typeface="Calibri" panose="020F0502020204030204" pitchFamily="34" charset="0"/>
              <a:ea typeface="華康儷中黑" panose="020B0509000000000000" pitchFamily="49" charset="-120"/>
            </a:endParaRPr>
          </a:p>
        </p:txBody>
      </p:sp>
      <p:pic>
        <p:nvPicPr>
          <p:cNvPr id="11" name="Picture 10" descr="http://www.flags.net/images/largeflags/CHIN0100.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9195" y="1676400"/>
            <a:ext cx="1082083" cy="685800"/>
          </a:xfrm>
          <a:prstGeom prst="rect">
            <a:avLst/>
          </a:prstGeom>
          <a:noFill/>
        </p:spPr>
      </p:pic>
      <p:pic>
        <p:nvPicPr>
          <p:cNvPr id="12" name="Picture 11" descr="C:\Users\stephaniep\AppData\Local\Microsoft\Windows\Temporary Internet Files\Content.Outlook\ZLFIPXVE\MarketHongKongShop com_SidebySideLogo (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5895" y="1676400"/>
            <a:ext cx="5846505" cy="685800"/>
          </a:xfrm>
          <a:prstGeom prst="rect">
            <a:avLst/>
          </a:prstGeom>
          <a:noFill/>
        </p:spPr>
      </p:pic>
      <p:sp>
        <p:nvSpPr>
          <p:cNvPr id="8"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
        <p:nvSpPr>
          <p:cNvPr id="10" name="TextBox 9"/>
          <p:cNvSpPr txBox="1"/>
          <p:nvPr/>
        </p:nvSpPr>
        <p:spPr>
          <a:xfrm>
            <a:off x="609600" y="5181600"/>
            <a:ext cx="8153400" cy="923330"/>
          </a:xfrm>
          <a:prstGeom prst="rect">
            <a:avLst/>
          </a:prstGeom>
          <a:noFill/>
        </p:spPr>
        <p:txBody>
          <a:bodyPr wrap="square" rtlCol="0">
            <a:spAutoFit/>
          </a:bodyPr>
          <a:lstStyle/>
          <a:p>
            <a:pPr marL="231775" indent="-231775">
              <a:buFont typeface="Arial" pitchFamily="34" charset="0"/>
              <a:buChar char="•"/>
            </a:pPr>
            <a:r>
              <a:rPr lang="en-US" b="1" dirty="0">
                <a:solidFill>
                  <a:prstClr val="black"/>
                </a:solidFill>
                <a:latin typeface="Calibri" pitchFamily="34" charset="0"/>
              </a:rPr>
              <a:t>UFO achieved Record High in </a:t>
            </a:r>
            <a:r>
              <a:rPr lang="en-US" altLang="zh-TW" b="1" dirty="0">
                <a:solidFill>
                  <a:prstClr val="black"/>
                </a:solidFill>
                <a:latin typeface="Calibri" pitchFamily="34" charset="0"/>
                <a:ea typeface="微軟正黑體" panose="020B0604030504040204" pitchFamily="34" charset="-120"/>
              </a:rPr>
              <a:t>2013, increased by 32%</a:t>
            </a:r>
            <a:endParaRPr lang="en-US" b="1" dirty="0">
              <a:solidFill>
                <a:prstClr val="black"/>
              </a:solidFill>
              <a:latin typeface="Calibri" pitchFamily="34" charset="0"/>
            </a:endParaRPr>
          </a:p>
          <a:p>
            <a:pPr marL="231775" indent="-231775">
              <a:buFont typeface="Arial" pitchFamily="34" charset="0"/>
              <a:buChar char="•"/>
            </a:pPr>
            <a:r>
              <a:rPr lang="en-US" b="1" dirty="0">
                <a:solidFill>
                  <a:prstClr val="black"/>
                </a:solidFill>
                <a:latin typeface="Calibri" pitchFamily="34" charset="0"/>
              </a:rPr>
              <a:t>Sales increased by 10% in Q1 2014 compared with Q1 2013</a:t>
            </a:r>
          </a:p>
          <a:p>
            <a:pPr marL="231775" indent="-231775">
              <a:buFont typeface="Arial" pitchFamily="34" charset="0"/>
              <a:buChar char="•"/>
            </a:pPr>
            <a:r>
              <a:rPr lang="en-US" altLang="zh-TW" b="1" dirty="0">
                <a:solidFill>
                  <a:prstClr val="black"/>
                </a:solidFill>
                <a:latin typeface="Calibri" pitchFamily="34" charset="0"/>
                <a:ea typeface="微軟正黑體" panose="020B0604030504040204" pitchFamily="34" charset="-120"/>
              </a:rPr>
              <a:t>Annual </a:t>
            </a:r>
            <a:r>
              <a:rPr lang="en-US" b="1" dirty="0">
                <a:solidFill>
                  <a:prstClr val="black"/>
                </a:solidFill>
                <a:latin typeface="Calibri" pitchFamily="34" charset="0"/>
              </a:rPr>
              <a:t>Convention tickets increased 11% over 2013 Leadership School</a:t>
            </a:r>
          </a:p>
        </p:txBody>
      </p:sp>
    </p:spTree>
    <p:extLst>
      <p:ext uri="{BB962C8B-B14F-4D97-AF65-F5344CB8AC3E}">
        <p14:creationId xmlns:p14="http://schemas.microsoft.com/office/powerpoint/2010/main" val="62636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100770650"/>
              </p:ext>
            </p:extLst>
          </p:nvPr>
        </p:nvGraphicFramePr>
        <p:xfrm>
          <a:off x="304800" y="1143000"/>
          <a:ext cx="8610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3112384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743200" y="1253880"/>
            <a:ext cx="3931920" cy="1565520"/>
          </a:xfrm>
          <a:prstGeom prst="rect">
            <a:avLst/>
          </a:prstGeom>
          <a:noFill/>
          <a:ln w="9525">
            <a:noFill/>
            <a:miter lim="800000"/>
            <a:headEnd/>
            <a:tailEnd/>
          </a:ln>
        </p:spPr>
      </p:pic>
      <p:pic>
        <p:nvPicPr>
          <p:cNvPr id="7" name="Picture 6" descr="http://upload.wikimedia.org/wikipedia/commons/thumb/3/3e/Flag_of_New_Zealand.svg/125px-Flag_of_New_Zealand.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0731" y="4419600"/>
            <a:ext cx="2057400" cy="1335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6" descr="http://www.mapsofworld.com/images/world-countries-flags/singapore-flag.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64340" y="4419600"/>
            <a:ext cx="1913585" cy="1300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2061262" y="5796057"/>
            <a:ext cx="1862113" cy="369332"/>
          </a:xfrm>
          <a:prstGeom prst="rect">
            <a:avLst/>
          </a:prstGeom>
          <a:noFill/>
        </p:spPr>
        <p:txBody>
          <a:bodyPr wrap="none" rtlCol="0">
            <a:spAutoFit/>
          </a:bodyPr>
          <a:lstStyle/>
          <a:p>
            <a:r>
              <a:rPr lang="zh-TW" altLang="en-US" dirty="0">
                <a:solidFill>
                  <a:prstClr val="black"/>
                </a:solidFill>
                <a:latin typeface="Calibri" panose="020F0502020204030204" pitchFamily="34" charset="0"/>
                <a:ea typeface="華康儷中黑" panose="020B0509000000000000" pitchFamily="49" charset="-120"/>
                <a:cs typeface="Calibri" panose="020F0502020204030204" pitchFamily="34" charset="0"/>
              </a:rPr>
              <a:t>新加坡 </a:t>
            </a:r>
            <a:r>
              <a:rPr lang="en-US" altLang="zh-TW" dirty="0">
                <a:solidFill>
                  <a:prstClr val="black"/>
                </a:solidFill>
                <a:latin typeface="Calibri" panose="020F0502020204030204" pitchFamily="34" charset="0"/>
                <a:ea typeface="華康儷中黑" panose="020B0509000000000000" pitchFamily="49" charset="-120"/>
                <a:cs typeface="Calibri" panose="020F0502020204030204" pitchFamily="34" charset="0"/>
              </a:rPr>
              <a:t>Singapore</a:t>
            </a:r>
            <a:endParaRPr lang="en-US"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
        <p:nvSpPr>
          <p:cNvPr id="13" name="TextBox 12"/>
          <p:cNvSpPr txBox="1"/>
          <p:nvPr/>
        </p:nvSpPr>
        <p:spPr>
          <a:xfrm>
            <a:off x="5490262" y="5796057"/>
            <a:ext cx="2148537" cy="369332"/>
          </a:xfrm>
          <a:prstGeom prst="rect">
            <a:avLst/>
          </a:prstGeom>
          <a:noFill/>
        </p:spPr>
        <p:txBody>
          <a:bodyPr wrap="none" rtlCol="0">
            <a:spAutoFit/>
          </a:bodyPr>
          <a:lstStyle/>
          <a:p>
            <a:r>
              <a:rPr lang="zh-TW" altLang="en-US" dirty="0">
                <a:solidFill>
                  <a:prstClr val="black"/>
                </a:solidFill>
                <a:latin typeface="Calibri" panose="020F0502020204030204" pitchFamily="34" charset="0"/>
                <a:ea typeface="華康儷中黑" panose="020B0509000000000000" pitchFamily="49" charset="-120"/>
                <a:cs typeface="Calibri" panose="020F0502020204030204" pitchFamily="34" charset="0"/>
              </a:rPr>
              <a:t>紐西蘭 </a:t>
            </a:r>
            <a:r>
              <a:rPr lang="en-US" altLang="zh-TW" dirty="0">
                <a:solidFill>
                  <a:prstClr val="black"/>
                </a:solidFill>
                <a:latin typeface="Calibri" panose="020F0502020204030204" pitchFamily="34" charset="0"/>
                <a:ea typeface="華康儷中黑" panose="020B0509000000000000" pitchFamily="49" charset="-120"/>
                <a:cs typeface="Calibri" panose="020F0502020204030204" pitchFamily="34" charset="0"/>
              </a:rPr>
              <a:t>New Zealand</a:t>
            </a:r>
            <a:endParaRPr lang="en-US"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
        <p:nvSpPr>
          <p:cNvPr id="3" name="Rectangle 2"/>
          <p:cNvSpPr/>
          <p:nvPr/>
        </p:nvSpPr>
        <p:spPr>
          <a:xfrm>
            <a:off x="381000" y="2743200"/>
            <a:ext cx="8305800" cy="1523494"/>
          </a:xfrm>
          <a:prstGeom prst="rect">
            <a:avLst/>
          </a:prstGeom>
          <a:noFill/>
          <a:ln>
            <a:noFill/>
          </a:ln>
        </p:spPr>
        <p:txBody>
          <a:bodyPr wrap="square">
            <a:spAutoFit/>
          </a:bodyPr>
          <a:lstStyle/>
          <a:p>
            <a:pPr algn="ctr">
              <a:lnSpc>
                <a:spcPct val="150000"/>
              </a:lnSpc>
            </a:pPr>
            <a:r>
              <a:rPr lang="zh-TW" altLang="en-US" sz="2200" dirty="0">
                <a:solidFill>
                  <a:srgbClr val="CC0066"/>
                </a:solidFill>
                <a:latin typeface="Calibri" panose="020F0502020204030204" pitchFamily="34" charset="0"/>
                <a:ea typeface="華康儷中黑" panose="020B0509000000000000" pitchFamily="49" charset="-120"/>
              </a:rPr>
              <a:t>新興市場計劃</a:t>
            </a:r>
            <a:r>
              <a:rPr lang="en-US" altLang="zh-TW" sz="2200" dirty="0">
                <a:solidFill>
                  <a:srgbClr val="CC0066"/>
                </a:solidFill>
                <a:latin typeface="Calibri" panose="020F0502020204030204" pitchFamily="34" charset="0"/>
                <a:ea typeface="華康儷中黑" panose="020B0509000000000000" pitchFamily="49" charset="-120"/>
              </a:rPr>
              <a:t>(EMP)</a:t>
            </a:r>
            <a:r>
              <a:rPr lang="zh-TW" altLang="en-US" sz="2200" dirty="0">
                <a:solidFill>
                  <a:srgbClr val="CC0066"/>
                </a:solidFill>
                <a:latin typeface="Calibri" panose="020F0502020204030204" pitchFamily="34" charset="0"/>
                <a:ea typeface="華康儷中黑" panose="020B0509000000000000" pitchFamily="49" charset="-120"/>
              </a:rPr>
              <a:t>提供一個簡單而有效率進程來極速投入新巿場</a:t>
            </a:r>
            <a:endParaRPr lang="en-US" sz="2200" dirty="0">
              <a:solidFill>
                <a:srgbClr val="CC0066"/>
              </a:solidFill>
              <a:latin typeface="Calibri" panose="020F0502020204030204" pitchFamily="34" charset="0"/>
              <a:ea typeface="華康儷中黑" panose="020B0509000000000000" pitchFamily="49" charset="-120"/>
            </a:endParaRPr>
          </a:p>
          <a:p>
            <a:pPr algn="ctr">
              <a:lnSpc>
                <a:spcPct val="150000"/>
              </a:lnSpc>
            </a:pPr>
            <a:r>
              <a:rPr lang="en-US" sz="2000" dirty="0">
                <a:solidFill>
                  <a:srgbClr val="CC0066"/>
                </a:solidFill>
                <a:latin typeface="Calibri" panose="020F0502020204030204" pitchFamily="34" charset="0"/>
                <a:ea typeface="華康儷中黑" panose="020B0509000000000000" pitchFamily="49" charset="-120"/>
              </a:rPr>
              <a:t>The EMP provides the company a simple, streamlined process for opening new markets with a very quick time-to-market for those countries</a:t>
            </a:r>
          </a:p>
        </p:txBody>
      </p:sp>
      <p:sp>
        <p:nvSpPr>
          <p:cNvPr id="11"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1298204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7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540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10000" y="110000"/>
                                    </p:animScale>
                                  </p:childTnLst>
                                </p:cTn>
                              </p:par>
                              <p:par>
                                <p:cTn id="7" presetID="42" presetClass="path" presetSubtype="0" fill="hold" nodeType="withEffect">
                                  <p:stCondLst>
                                    <p:cond delay="0"/>
                                  </p:stCondLst>
                                  <p:childTnLst>
                                    <p:animMotion origin="layout" path="M 0 0 L 0 0.05556 " pathEditMode="relative" rAng="0" ptsTypes="AA">
                                      <p:cBhvr>
                                        <p:cTn id="8" dur="2000" fill="hold"/>
                                        <p:tgtEl>
                                          <p:spTgt spid="4"/>
                                        </p:tgtEl>
                                        <p:attrNameLst>
                                          <p:attrName>ppt_x</p:attrName>
                                          <p:attrName>ppt_y</p:attrName>
                                        </p:attrNameLst>
                                      </p:cBhvr>
                                      <p:rCtr x="0" y="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16"/>
          <a:stretch/>
        </p:blipFill>
        <p:spPr bwMode="auto">
          <a:xfrm>
            <a:off x="5181600" y="1219200"/>
            <a:ext cx="3962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381000" y="1295371"/>
            <a:ext cx="4986334" cy="1066829"/>
          </a:xfrm>
          <a:prstGeom prst="rect">
            <a:avLst/>
          </a:prstGeom>
          <a:noFill/>
          <a:ln>
            <a:noFill/>
          </a:ln>
        </p:spPr>
        <p:txBody>
          <a:bodyPr>
            <a:normAutofit/>
          </a:bodyPr>
          <a:lstStyle/>
          <a:p>
            <a:pPr>
              <a:spcBef>
                <a:spcPct val="0"/>
              </a:spcBef>
              <a:defRPr/>
            </a:pPr>
            <a:r>
              <a:rPr lang="en-US" altLang="zh-TW" sz="2800" dirty="0">
                <a:solidFill>
                  <a:prstClr val="black"/>
                </a:solidFill>
                <a:latin typeface="Calibri" panose="020F0502020204030204" pitchFamily="34" charset="0"/>
                <a:ea typeface="華康儷中黑" panose="020B0509000000000000" pitchFamily="49" charset="-120"/>
              </a:rPr>
              <a:t>Global SHOP.COM</a:t>
            </a:r>
            <a:r>
              <a:rPr lang="zh-TW" altLang="en-US" sz="2400" dirty="0">
                <a:solidFill>
                  <a:prstClr val="black"/>
                </a:solidFill>
                <a:latin typeface="Calibri" panose="020F0502020204030204" pitchFamily="34" charset="0"/>
                <a:ea typeface="華康儷中黑" panose="020B0509000000000000" pitchFamily="49" charset="-120"/>
              </a:rPr>
              <a:t>帶來的效益</a:t>
            </a:r>
            <a:endParaRPr lang="en-US" sz="2800" dirty="0">
              <a:solidFill>
                <a:prstClr val="black"/>
              </a:solidFill>
              <a:latin typeface="Calibri" panose="020F0502020204030204" pitchFamily="34" charset="0"/>
              <a:ea typeface="華康儷中黑" panose="020B0509000000000000" pitchFamily="49" charset="-120"/>
            </a:endParaRPr>
          </a:p>
          <a:p>
            <a:pPr>
              <a:spcBef>
                <a:spcPct val="0"/>
              </a:spcBef>
              <a:defRPr/>
            </a:pPr>
            <a:r>
              <a:rPr lang="en-US" sz="2800" dirty="0">
                <a:solidFill>
                  <a:prstClr val="black"/>
                </a:solidFill>
                <a:latin typeface="Calibri" panose="020F0502020204030204" pitchFamily="34" charset="0"/>
                <a:ea typeface="華康儷中黑" panose="020B0509000000000000" pitchFamily="49" charset="-120"/>
              </a:rPr>
              <a:t>Benefits of Global</a:t>
            </a:r>
            <a:r>
              <a:rPr lang="zh-TW" altLang="en-US" sz="2800" dirty="0">
                <a:solidFill>
                  <a:prstClr val="black"/>
                </a:solidFill>
                <a:latin typeface="Calibri" panose="020F0502020204030204" pitchFamily="34" charset="0"/>
                <a:ea typeface="華康儷中黑" panose="020B0509000000000000" pitchFamily="49" charset="-120"/>
              </a:rPr>
              <a:t> </a:t>
            </a:r>
            <a:r>
              <a:rPr lang="en-US" sz="2800" dirty="0">
                <a:solidFill>
                  <a:prstClr val="black"/>
                </a:solidFill>
                <a:latin typeface="Calibri" panose="020F0502020204030204" pitchFamily="34" charset="0"/>
                <a:ea typeface="華康儷中黑" panose="020B0509000000000000" pitchFamily="49" charset="-120"/>
              </a:rPr>
              <a:t>SHOP.COM</a:t>
            </a:r>
          </a:p>
        </p:txBody>
      </p:sp>
      <p:sp>
        <p:nvSpPr>
          <p:cNvPr id="9"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
        <p:nvSpPr>
          <p:cNvPr id="8" name="Content Placeholder 2"/>
          <p:cNvSpPr txBox="1">
            <a:spLocks/>
          </p:cNvSpPr>
          <p:nvPr/>
        </p:nvSpPr>
        <p:spPr>
          <a:xfrm>
            <a:off x="304800" y="2315029"/>
            <a:ext cx="4648200" cy="4114800"/>
          </a:xfrm>
          <a:prstGeom prst="rect">
            <a:avLst/>
          </a:prstGeom>
          <a:noFill/>
          <a:ln>
            <a:noFill/>
          </a:ln>
        </p:spPr>
        <p:txBody>
          <a:bodyPr>
            <a:noAutofit/>
          </a:bodyPr>
          <a:lstStyle/>
          <a:p>
            <a:pPr marL="457200" indent="-457200">
              <a:spcBef>
                <a:spcPts val="600"/>
              </a:spcBef>
              <a:buClr>
                <a:prstClr val="black"/>
              </a:buClr>
              <a:buSzPct val="90000"/>
              <a:buFont typeface="Arial" panose="020B0604020202020204" pitchFamily="34" charset="0"/>
              <a:buChar char="•"/>
              <a:defRPr/>
            </a:pPr>
            <a:r>
              <a:rPr lang="zh-TW" altLang="en-US" sz="2400" dirty="0">
                <a:ln w="1905">
                  <a:noFill/>
                </a:ln>
                <a:solidFill>
                  <a:prstClr val="black"/>
                </a:solidFill>
                <a:latin typeface="Calibri" panose="020F0502020204030204" pitchFamily="34" charset="0"/>
                <a:ea typeface="華康儷中黑" panose="020B0509000000000000" pitchFamily="49" charset="-120"/>
              </a:rPr>
              <a:t>拓展全球顧客群</a:t>
            </a:r>
            <a:endParaRPr lang="en-US" altLang="zh-TW" sz="2400" b="1" dirty="0">
              <a:ln w="1905">
                <a:noFill/>
              </a:ln>
              <a:solidFill>
                <a:prstClr val="black"/>
              </a:solidFill>
              <a:latin typeface="Calibri" panose="020F0502020204030204" pitchFamily="34" charset="0"/>
              <a:ea typeface="華康儷中黑" panose="020B0509000000000000" pitchFamily="49" charset="-120"/>
            </a:endParaRPr>
          </a:p>
          <a:p>
            <a:pPr marL="457200" indent="-457200">
              <a:spcBef>
                <a:spcPts val="600"/>
              </a:spcBef>
              <a:buClr>
                <a:prstClr val="black"/>
              </a:buClr>
              <a:buSzPct val="90000"/>
              <a:buFont typeface="Arial" panose="020B0604020202020204" pitchFamily="34" charset="0"/>
              <a:buChar char="•"/>
              <a:defRPr/>
            </a:pPr>
            <a:r>
              <a:rPr lang="zh-TW" altLang="en-US" sz="2400" dirty="0">
                <a:ln w="1905">
                  <a:noFill/>
                </a:ln>
                <a:solidFill>
                  <a:prstClr val="black"/>
                </a:solidFill>
                <a:latin typeface="Calibri" panose="020F0502020204030204" pitchFamily="34" charset="0"/>
                <a:ea typeface="華康儷中黑" panose="020B0509000000000000" pitchFamily="49" charset="-120"/>
              </a:rPr>
              <a:t>成功推薦其他顧客購物，可享額外現金回贈</a:t>
            </a:r>
            <a:endParaRPr lang="en-US" altLang="zh-TW" sz="2400" dirty="0">
              <a:ln w="1905">
                <a:noFill/>
              </a:ln>
              <a:solidFill>
                <a:prstClr val="black"/>
              </a:solidFill>
              <a:latin typeface="Calibri" panose="020F0502020204030204" pitchFamily="34" charset="0"/>
              <a:ea typeface="華康儷中黑" panose="020B0509000000000000" pitchFamily="49" charset="-120"/>
            </a:endParaRPr>
          </a:p>
          <a:p>
            <a:pPr marL="457200" indent="-457200">
              <a:spcBef>
                <a:spcPts val="600"/>
              </a:spcBef>
              <a:buClr>
                <a:prstClr val="black"/>
              </a:buClr>
              <a:buSzPct val="90000"/>
              <a:buFont typeface="Arial" panose="020B0604020202020204" pitchFamily="34" charset="0"/>
              <a:buChar char="•"/>
              <a:defRPr/>
            </a:pPr>
            <a:r>
              <a:rPr lang="zh-TW" altLang="en-US" sz="2400" dirty="0">
                <a:ln w="1905">
                  <a:noFill/>
                </a:ln>
                <a:solidFill>
                  <a:prstClr val="black"/>
                </a:solidFill>
                <a:latin typeface="Calibri" panose="020F0502020204030204" pitchFamily="34" charset="0"/>
                <a:ea typeface="華康儷中黑" panose="020B0509000000000000" pitchFamily="49" charset="-120"/>
              </a:rPr>
              <a:t>所有業績點數直接存入所屬國家帳戶</a:t>
            </a:r>
            <a:endParaRPr lang="en-US" altLang="zh-TW" sz="2400" dirty="0">
              <a:ln w="1905">
                <a:noFill/>
              </a:ln>
              <a:solidFill>
                <a:prstClr val="black"/>
              </a:solidFill>
              <a:latin typeface="Calibri" panose="020F0502020204030204" pitchFamily="34" charset="0"/>
              <a:ea typeface="華康儷中黑" panose="020B0509000000000000" pitchFamily="49" charset="-120"/>
            </a:endParaRPr>
          </a:p>
          <a:p>
            <a:pPr>
              <a:spcBef>
                <a:spcPts val="600"/>
              </a:spcBef>
              <a:buClr>
                <a:prstClr val="black"/>
              </a:buClr>
              <a:buSzPct val="90000"/>
              <a:defRPr/>
            </a:pPr>
            <a:endParaRPr lang="en-US" altLang="zh-TW" sz="2400" b="1" dirty="0">
              <a:ln w="1905">
                <a:noFill/>
              </a:ln>
              <a:solidFill>
                <a:prstClr val="black"/>
              </a:solidFill>
              <a:latin typeface="Calibri" panose="020F0502020204030204" pitchFamily="34" charset="0"/>
              <a:ea typeface="華康儷中黑" panose="020B0509000000000000" pitchFamily="49" charset="-120"/>
            </a:endParaRPr>
          </a:p>
          <a:p>
            <a:pPr marL="457200" indent="-457200">
              <a:spcBef>
                <a:spcPts val="600"/>
              </a:spcBef>
              <a:buClr>
                <a:prstClr val="black"/>
              </a:buClr>
              <a:buSzPct val="90000"/>
              <a:buFont typeface="Arial" panose="020B0604020202020204" pitchFamily="34" charset="0"/>
              <a:buChar char="•"/>
              <a:defRPr/>
            </a:pPr>
            <a:r>
              <a:rPr lang="en-US" sz="2000" b="1" dirty="0">
                <a:ln w="1905">
                  <a:noFill/>
                </a:ln>
                <a:solidFill>
                  <a:prstClr val="black"/>
                </a:solidFill>
                <a:latin typeface="Calibri" panose="020F0502020204030204" pitchFamily="34" charset="0"/>
                <a:ea typeface="華康儷中黑" panose="020B0509000000000000" pitchFamily="49" charset="-120"/>
              </a:rPr>
              <a:t>Expansion of customer base internationally</a:t>
            </a:r>
          </a:p>
          <a:p>
            <a:pPr marL="457200" indent="-457200">
              <a:spcBef>
                <a:spcPts val="600"/>
              </a:spcBef>
              <a:buClr>
                <a:prstClr val="black"/>
              </a:buClr>
              <a:buSzPct val="90000"/>
              <a:buFont typeface="Arial" panose="020B0604020202020204" pitchFamily="34" charset="0"/>
              <a:buChar char="•"/>
              <a:defRPr/>
            </a:pPr>
            <a:r>
              <a:rPr lang="en-US" sz="2000" b="1" dirty="0">
                <a:ln w="1905">
                  <a:noFill/>
                </a:ln>
                <a:solidFill>
                  <a:prstClr val="black"/>
                </a:solidFill>
                <a:latin typeface="Calibri" panose="020F0502020204030204" pitchFamily="34" charset="0"/>
                <a:ea typeface="華康儷中黑" panose="020B0509000000000000" pitchFamily="49" charset="-120"/>
              </a:rPr>
              <a:t>Earn referral bonuses for purchases</a:t>
            </a:r>
          </a:p>
          <a:p>
            <a:pPr marL="457200" indent="-457200">
              <a:spcBef>
                <a:spcPts val="600"/>
              </a:spcBef>
              <a:buClr>
                <a:prstClr val="black"/>
              </a:buClr>
              <a:buSzPct val="90000"/>
              <a:buFont typeface="Arial" panose="020B0604020202020204" pitchFamily="34" charset="0"/>
              <a:buChar char="•"/>
              <a:defRPr/>
            </a:pPr>
            <a:r>
              <a:rPr lang="en-US" sz="2000" b="1" dirty="0">
                <a:ln w="1905">
                  <a:noFill/>
                </a:ln>
                <a:solidFill>
                  <a:prstClr val="black"/>
                </a:solidFill>
                <a:latin typeface="Calibri" panose="020F0502020204030204" pitchFamily="34" charset="0"/>
                <a:ea typeface="華康儷中黑" panose="020B0509000000000000" pitchFamily="49" charset="-120"/>
              </a:rPr>
              <a:t>All BV gets credited to your home country</a:t>
            </a:r>
            <a:endParaRPr lang="en-US" sz="2000" b="1" dirty="0">
              <a:ln w="1905">
                <a:noFill/>
              </a:ln>
              <a:solidFill>
                <a:prstClr val="black"/>
              </a:solidFill>
              <a:effectLst>
                <a:innerShdw blurRad="69850" dist="43180" dir="5400000">
                  <a:srgbClr val="000000">
                    <a:alpha val="65000"/>
                  </a:srgbClr>
                </a:innerShdw>
              </a:effectLst>
              <a:latin typeface="Calibri" pitchFamily="34" charset="0"/>
            </a:endParaRPr>
          </a:p>
        </p:txBody>
      </p:sp>
    </p:spTree>
    <p:extLst>
      <p:ext uri="{BB962C8B-B14F-4D97-AF65-F5344CB8AC3E}">
        <p14:creationId xmlns:p14="http://schemas.microsoft.com/office/powerpoint/2010/main" val="284937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10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checkerboard(across)">
                                      <p:cBhvr>
                                        <p:cTn id="10" dur="1000"/>
                                        <p:tgtEl>
                                          <p:spTgt spid="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checkerboard(across)">
                                      <p:cBhvr>
                                        <p:cTn id="15" dur="1000"/>
                                        <p:tgtEl>
                                          <p:spTgt spid="8">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checkerboard(across)">
                                      <p:cBhvr>
                                        <p:cTn id="18" dur="10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checkerboard(across)">
                                      <p:cBhvr>
                                        <p:cTn id="23" dur="1000"/>
                                        <p:tgtEl>
                                          <p:spTgt spid="8">
                                            <p:txEl>
                                              <p:pRg st="2" end="2"/>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checkerboard(across)">
                                      <p:cBhvr>
                                        <p:cTn id="26"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438401"/>
            <a:ext cx="7204018" cy="3970318"/>
          </a:xfrm>
          <a:prstGeom prst="rect">
            <a:avLst/>
          </a:prstGeom>
          <a:noFill/>
        </p:spPr>
        <p:txBody>
          <a:bodyPr wrap="square" rtlCol="0">
            <a:spAutoFit/>
          </a:bodyPr>
          <a:lstStyle/>
          <a:p>
            <a:pPr marL="914400" lvl="1" indent="-914400">
              <a:tabLst>
                <a:tab pos="914400" algn="l"/>
              </a:tabLst>
            </a:pPr>
            <a:r>
              <a:rPr lang="en-US" sz="2400" dirty="0">
                <a:solidFill>
                  <a:prstClr val="black"/>
                </a:solidFill>
                <a:latin typeface="Calibri" panose="020F0502020204030204" pitchFamily="34" charset="0"/>
                <a:ea typeface="華康儷中黑" panose="020B0509000000000000" pitchFamily="49" charset="-120"/>
                <a:sym typeface="Wingdings 2"/>
              </a:rPr>
              <a:t>	</a:t>
            </a:r>
            <a:r>
              <a:rPr lang="zh-TW" altLang="en-US" sz="2400" dirty="0">
                <a:solidFill>
                  <a:prstClr val="black"/>
                </a:solidFill>
                <a:latin typeface="Calibri" panose="020F0502020204030204" pitchFamily="34" charset="0"/>
                <a:ea typeface="華康儷中黑" panose="020B0509000000000000" pitchFamily="49" charset="-120"/>
                <a:sym typeface="Wingdings 2"/>
              </a:rPr>
              <a:t>招募新經銷商</a:t>
            </a:r>
            <a:r>
              <a:rPr lang="en-US" altLang="zh-TW" sz="2400" dirty="0">
                <a:solidFill>
                  <a:prstClr val="black"/>
                </a:solidFill>
                <a:latin typeface="Calibri" panose="020F0502020204030204" pitchFamily="34" charset="0"/>
                <a:ea typeface="華康儷中黑" panose="020B0509000000000000" pitchFamily="49" charset="-120"/>
                <a:sym typeface="Wingdings 2"/>
              </a:rPr>
              <a:t/>
            </a:r>
            <a:br>
              <a:rPr lang="en-US" altLang="zh-TW" sz="2400" dirty="0">
                <a:solidFill>
                  <a:prstClr val="black"/>
                </a:solidFill>
                <a:latin typeface="Calibri" panose="020F0502020204030204" pitchFamily="34" charset="0"/>
                <a:ea typeface="華康儷中黑" panose="020B0509000000000000" pitchFamily="49" charset="-120"/>
                <a:sym typeface="Wingdings 2"/>
              </a:rPr>
            </a:br>
            <a:r>
              <a:rPr lang="en-US" sz="2200" dirty="0">
                <a:solidFill>
                  <a:prstClr val="black"/>
                </a:solidFill>
                <a:latin typeface="Calibri" panose="020F0502020204030204" pitchFamily="34" charset="0"/>
                <a:ea typeface="華康儷中黑" panose="020B0509000000000000" pitchFamily="49" charset="-120"/>
                <a:sym typeface="Wingdings 2"/>
              </a:rPr>
              <a:t>Recruit New Distributors</a:t>
            </a:r>
            <a:br>
              <a:rPr lang="en-US" sz="2200" dirty="0">
                <a:solidFill>
                  <a:prstClr val="black"/>
                </a:solidFill>
                <a:latin typeface="Calibri" panose="020F0502020204030204" pitchFamily="34" charset="0"/>
                <a:ea typeface="華康儷中黑" panose="020B0509000000000000" pitchFamily="49" charset="-120"/>
                <a:sym typeface="Wingdings 2"/>
              </a:rPr>
            </a:br>
            <a:endParaRPr lang="en-US" sz="2200" dirty="0">
              <a:solidFill>
                <a:prstClr val="black"/>
              </a:solidFill>
              <a:latin typeface="Calibri" panose="020F0502020204030204" pitchFamily="34" charset="0"/>
              <a:ea typeface="華康儷中黑" panose="020B0509000000000000" pitchFamily="49" charset="-120"/>
              <a:sym typeface="Wingdings 2"/>
            </a:endParaRPr>
          </a:p>
          <a:p>
            <a:pPr marL="914400" indent="-914400">
              <a:tabLst>
                <a:tab pos="914400" algn="l"/>
              </a:tabLst>
            </a:pPr>
            <a:r>
              <a:rPr lang="en-US" sz="2400" dirty="0">
                <a:solidFill>
                  <a:prstClr val="black"/>
                </a:solidFill>
                <a:latin typeface="Calibri" panose="020F0502020204030204" pitchFamily="34" charset="0"/>
                <a:ea typeface="華康儷中黑" panose="020B0509000000000000" pitchFamily="49" charset="-120"/>
                <a:sym typeface="Wingdings 2"/>
              </a:rPr>
              <a:t>	</a:t>
            </a:r>
            <a:r>
              <a:rPr lang="zh-TW" altLang="en-US" sz="2400" dirty="0">
                <a:solidFill>
                  <a:prstClr val="black"/>
                </a:solidFill>
                <a:latin typeface="Calibri" panose="020F0502020204030204" pitchFamily="34" charset="0"/>
                <a:ea typeface="華康儷中黑" panose="020B0509000000000000" pitchFamily="49" charset="-120"/>
                <a:sym typeface="Wingdings 2"/>
              </a:rPr>
              <a:t>於</a:t>
            </a:r>
            <a:r>
              <a:rPr lang="en-US" altLang="zh-TW" sz="2400" dirty="0">
                <a:solidFill>
                  <a:prstClr val="black"/>
                </a:solidFill>
                <a:latin typeface="Calibri" panose="020F0502020204030204" pitchFamily="34" charset="0"/>
                <a:ea typeface="華康儷中黑" panose="020B0509000000000000" pitchFamily="49" charset="-120"/>
                <a:sym typeface="Wingdings 2"/>
              </a:rPr>
              <a:t>Global.Shop.com</a:t>
            </a:r>
            <a:r>
              <a:rPr lang="zh-TW" altLang="en-US" sz="2400" dirty="0">
                <a:solidFill>
                  <a:prstClr val="black"/>
                </a:solidFill>
                <a:latin typeface="Calibri" panose="020F0502020204030204" pitchFamily="34" charset="0"/>
                <a:ea typeface="華康儷中黑" panose="020B0509000000000000" pitchFamily="49" charset="-120"/>
                <a:sym typeface="Wingdings 2"/>
              </a:rPr>
              <a:t>購物</a:t>
            </a:r>
            <a:r>
              <a:rPr lang="en-US" altLang="zh-TW" sz="2400" dirty="0">
                <a:solidFill>
                  <a:prstClr val="black"/>
                </a:solidFill>
                <a:latin typeface="Calibri" panose="020F0502020204030204" pitchFamily="34" charset="0"/>
                <a:ea typeface="華康儷中黑" panose="020B0509000000000000" pitchFamily="49" charset="-120"/>
                <a:sym typeface="Wingdings 2"/>
              </a:rPr>
              <a:t/>
            </a:r>
            <a:br>
              <a:rPr lang="en-US" altLang="zh-TW" sz="2400" dirty="0">
                <a:solidFill>
                  <a:prstClr val="black"/>
                </a:solidFill>
                <a:latin typeface="Calibri" panose="020F0502020204030204" pitchFamily="34" charset="0"/>
                <a:ea typeface="華康儷中黑" panose="020B0509000000000000" pitchFamily="49" charset="-120"/>
                <a:sym typeface="Wingdings 2"/>
              </a:rPr>
            </a:br>
            <a:r>
              <a:rPr lang="en-US" sz="2200" dirty="0">
                <a:solidFill>
                  <a:prstClr val="black"/>
                </a:solidFill>
                <a:latin typeface="Calibri" panose="020F0502020204030204" pitchFamily="34" charset="0"/>
                <a:ea typeface="華康儷中黑" panose="020B0509000000000000" pitchFamily="49" charset="-120"/>
                <a:sym typeface="Wingdings 2"/>
              </a:rPr>
              <a:t>Purchase Products on Global.Shop.com</a:t>
            </a:r>
            <a:br>
              <a:rPr lang="en-US" sz="2200" dirty="0">
                <a:solidFill>
                  <a:prstClr val="black"/>
                </a:solidFill>
                <a:latin typeface="Calibri" panose="020F0502020204030204" pitchFamily="34" charset="0"/>
                <a:ea typeface="華康儷中黑" panose="020B0509000000000000" pitchFamily="49" charset="-120"/>
                <a:sym typeface="Wingdings 2"/>
              </a:rPr>
            </a:br>
            <a:endParaRPr lang="en-US" sz="2200" dirty="0">
              <a:solidFill>
                <a:prstClr val="black"/>
              </a:solidFill>
              <a:latin typeface="Calibri" panose="020F0502020204030204" pitchFamily="34" charset="0"/>
              <a:ea typeface="華康儷中黑" panose="020B0509000000000000" pitchFamily="49" charset="-120"/>
              <a:sym typeface="Wingdings 2"/>
            </a:endParaRPr>
          </a:p>
          <a:p>
            <a:pPr marL="914400" indent="-914400">
              <a:tabLst>
                <a:tab pos="914400" algn="l"/>
              </a:tabLst>
            </a:pPr>
            <a:r>
              <a:rPr lang="en-US" sz="2400" dirty="0">
                <a:solidFill>
                  <a:prstClr val="black"/>
                </a:solidFill>
                <a:latin typeface="Calibri" panose="020F0502020204030204" pitchFamily="34" charset="0"/>
                <a:ea typeface="華康儷中黑" panose="020B0509000000000000" pitchFamily="49" charset="-120"/>
                <a:sym typeface="Wingdings 2"/>
              </a:rPr>
              <a:t>	</a:t>
            </a:r>
            <a:r>
              <a:rPr lang="zh-TW" altLang="en-US" sz="2400" dirty="0">
                <a:solidFill>
                  <a:prstClr val="black"/>
                </a:solidFill>
                <a:latin typeface="Calibri" panose="020F0502020204030204" pitchFamily="34" charset="0"/>
                <a:ea typeface="華康儷中黑" panose="020B0509000000000000" pitchFamily="49" charset="-120"/>
                <a:sym typeface="Wingdings 2"/>
              </a:rPr>
              <a:t>賺取佣金及零售利潤</a:t>
            </a:r>
            <a:r>
              <a:rPr lang="en-US" altLang="zh-TW" sz="2400" dirty="0">
                <a:solidFill>
                  <a:prstClr val="black"/>
                </a:solidFill>
                <a:latin typeface="Calibri" panose="020F0502020204030204" pitchFamily="34" charset="0"/>
                <a:ea typeface="華康儷中黑" panose="020B0509000000000000" pitchFamily="49" charset="-120"/>
                <a:sym typeface="Wingdings 2"/>
              </a:rPr>
              <a:t/>
            </a:r>
            <a:br>
              <a:rPr lang="en-US" altLang="zh-TW" sz="2400" dirty="0">
                <a:solidFill>
                  <a:prstClr val="black"/>
                </a:solidFill>
                <a:latin typeface="Calibri" panose="020F0502020204030204" pitchFamily="34" charset="0"/>
                <a:ea typeface="華康儷中黑" panose="020B0509000000000000" pitchFamily="49" charset="-120"/>
                <a:sym typeface="Wingdings 2"/>
              </a:rPr>
            </a:br>
            <a:r>
              <a:rPr lang="en-US" sz="2200" dirty="0">
                <a:solidFill>
                  <a:prstClr val="black"/>
                </a:solidFill>
                <a:latin typeface="Calibri" panose="020F0502020204030204" pitchFamily="34" charset="0"/>
                <a:ea typeface="華康儷中黑" panose="020B0509000000000000" pitchFamily="49" charset="-120"/>
                <a:sym typeface="Wingdings 2"/>
              </a:rPr>
              <a:t>Earning Commission &amp; Retail Profit</a:t>
            </a:r>
            <a:r>
              <a:rPr lang="en-US" sz="2400" dirty="0">
                <a:solidFill>
                  <a:prstClr val="black"/>
                </a:solidFill>
                <a:latin typeface="Calibri" panose="020F0502020204030204" pitchFamily="34" charset="0"/>
                <a:ea typeface="華康儷中黑" panose="020B0509000000000000" pitchFamily="49" charset="-120"/>
                <a:sym typeface="Wingdings 2"/>
              </a:rPr>
              <a:t/>
            </a:r>
            <a:br>
              <a:rPr lang="en-US" sz="2400" dirty="0">
                <a:solidFill>
                  <a:prstClr val="black"/>
                </a:solidFill>
                <a:latin typeface="Calibri" panose="020F0502020204030204" pitchFamily="34" charset="0"/>
                <a:ea typeface="華康儷中黑" panose="020B0509000000000000" pitchFamily="49" charset="-120"/>
                <a:sym typeface="Wingdings 2"/>
              </a:rPr>
            </a:br>
            <a:endParaRPr lang="en-US" sz="2400" dirty="0">
              <a:solidFill>
                <a:prstClr val="black"/>
              </a:solidFill>
              <a:latin typeface="Calibri" panose="020F0502020204030204" pitchFamily="34" charset="0"/>
              <a:ea typeface="華康儷中黑" panose="020B0509000000000000" pitchFamily="49" charset="-120"/>
              <a:sym typeface="Wingdings 2"/>
            </a:endParaRPr>
          </a:p>
          <a:p>
            <a:pPr marL="914400" indent="-914400">
              <a:tabLst>
                <a:tab pos="914400" algn="l"/>
              </a:tabLst>
            </a:pPr>
            <a:r>
              <a:rPr lang="en-US" altLang="zh-TW" sz="2400" dirty="0">
                <a:solidFill>
                  <a:prstClr val="black"/>
                </a:solidFill>
                <a:latin typeface="Calibri" panose="020F0502020204030204" pitchFamily="34" charset="0"/>
                <a:ea typeface="華康儷中黑" panose="020B0509000000000000" pitchFamily="49" charset="-120"/>
                <a:sym typeface="Wingdings 2"/>
              </a:rPr>
              <a:t>	</a:t>
            </a:r>
            <a:r>
              <a:rPr lang="zh-TW" altLang="en-US" sz="2400" dirty="0">
                <a:solidFill>
                  <a:prstClr val="black"/>
                </a:solidFill>
                <a:latin typeface="Calibri" panose="020F0502020204030204" pitchFamily="34" charset="0"/>
                <a:ea typeface="華康儷中黑" panose="020B0509000000000000" pitchFamily="49" charset="-120"/>
                <a:sym typeface="Wingdings 2"/>
              </a:rPr>
              <a:t>全國會議聯盟系統</a:t>
            </a:r>
            <a:r>
              <a:rPr lang="en-US" altLang="zh-TW" sz="2400" dirty="0">
                <a:solidFill>
                  <a:prstClr val="black"/>
                </a:solidFill>
                <a:latin typeface="Calibri" panose="020F0502020204030204" pitchFamily="34" charset="0"/>
                <a:ea typeface="華康儷中黑" panose="020B0509000000000000" pitchFamily="49" charset="-120"/>
                <a:sym typeface="Wingdings 2"/>
              </a:rPr>
              <a:t/>
            </a:r>
            <a:br>
              <a:rPr lang="en-US" altLang="zh-TW" sz="2400" dirty="0">
                <a:solidFill>
                  <a:prstClr val="black"/>
                </a:solidFill>
                <a:latin typeface="Calibri" panose="020F0502020204030204" pitchFamily="34" charset="0"/>
                <a:ea typeface="華康儷中黑" panose="020B0509000000000000" pitchFamily="49" charset="-120"/>
                <a:sym typeface="Wingdings 2"/>
              </a:rPr>
            </a:br>
            <a:r>
              <a:rPr lang="en-US" sz="2200" dirty="0">
                <a:solidFill>
                  <a:prstClr val="black"/>
                </a:solidFill>
                <a:latin typeface="Calibri" panose="020F0502020204030204" pitchFamily="34" charset="0"/>
                <a:ea typeface="華康儷中黑" panose="020B0509000000000000" pitchFamily="49" charset="-120"/>
                <a:sym typeface="Wingdings 2"/>
              </a:rPr>
              <a:t>NMTSS</a:t>
            </a:r>
          </a:p>
        </p:txBody>
      </p:sp>
      <p:pic>
        <p:nvPicPr>
          <p:cNvPr id="6" name="Picture 2"/>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322119" y="1318701"/>
            <a:ext cx="2590800" cy="1031542"/>
          </a:xfrm>
          <a:prstGeom prst="rect">
            <a:avLst/>
          </a:prstGeom>
          <a:noFill/>
          <a:ln w="9525">
            <a:noFill/>
            <a:miter lim="800000"/>
            <a:headEnd/>
            <a:tailEnd/>
          </a:ln>
        </p:spPr>
      </p:pic>
      <p:pic>
        <p:nvPicPr>
          <p:cNvPr id="7" name="Picture 6" descr="http://www.mapsofworld.com/images/world-countries-flags/singapore-flag.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1368480"/>
            <a:ext cx="1371600" cy="931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1066800" y="2549128"/>
            <a:ext cx="762000" cy="4308872"/>
          </a:xfrm>
          <a:prstGeom prst="rect">
            <a:avLst/>
          </a:prstGeom>
          <a:noFill/>
        </p:spPr>
        <p:txBody>
          <a:bodyPr wrap="square" rtlCol="0">
            <a:spAutoFit/>
          </a:bodyPr>
          <a:lstStyle/>
          <a:p>
            <a:pPr marL="628650" lvl="1" indent="-628650">
              <a:tabLst>
                <a:tab pos="628650" algn="l"/>
              </a:tabLst>
            </a:pPr>
            <a:r>
              <a:rPr lang="en-US" sz="3000" dirty="0">
                <a:solidFill>
                  <a:prstClr val="black"/>
                </a:solidFill>
                <a:latin typeface="Calibri" pitchFamily="34" charset="0"/>
                <a:ea typeface="華康古印體" pitchFamily="65" charset="-120"/>
                <a:sym typeface="Wingdings 2"/>
              </a:rPr>
              <a:t></a:t>
            </a: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r>
              <a:rPr lang="en-US" sz="3000" dirty="0">
                <a:solidFill>
                  <a:prstClr val="black"/>
                </a:solidFill>
                <a:latin typeface="Calibri" pitchFamily="34" charset="0"/>
                <a:ea typeface="華康古印體" pitchFamily="65" charset="-120"/>
                <a:sym typeface="Wingdings 2"/>
              </a:rPr>
              <a:t></a:t>
            </a:r>
            <a:endParaRPr lang="en-US" sz="3000" dirty="0">
              <a:solidFill>
                <a:prstClr val="black"/>
              </a:solidFill>
              <a:latin typeface="Calibri" pitchFamily="34" charset="0"/>
              <a:ea typeface="華康古印體" pitchFamily="65" charset="-120"/>
              <a:sym typeface="Webdings"/>
            </a:endParaRPr>
          </a:p>
          <a:p>
            <a:pPr marL="628650" indent="-628650">
              <a:tabLst>
                <a:tab pos="628650" algn="l"/>
              </a:tabLst>
            </a:pPr>
            <a:endParaRPr lang="en-US" sz="3000" dirty="0">
              <a:solidFill>
                <a:prstClr val="black"/>
              </a:solidFill>
              <a:latin typeface="Calibri" pitchFamily="34" charset="0"/>
              <a:ea typeface="華康古印體" pitchFamily="65" charset="-120"/>
              <a:sym typeface="Webdings"/>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r>
              <a:rPr lang="en-US" sz="3000" dirty="0">
                <a:solidFill>
                  <a:prstClr val="black"/>
                </a:solidFill>
                <a:latin typeface="Calibri" pitchFamily="34" charset="0"/>
                <a:ea typeface="華康古印體" pitchFamily="65" charset="-120"/>
                <a:sym typeface="Wingdings 2"/>
              </a:rPr>
              <a:t></a:t>
            </a: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endParaRPr lang="en-US" sz="800" dirty="0">
              <a:solidFill>
                <a:prstClr val="black"/>
              </a:solidFill>
              <a:latin typeface="Calibri" pitchFamily="34" charset="0"/>
              <a:ea typeface="華康古印體" pitchFamily="65" charset="-120"/>
              <a:sym typeface="Wingdings 2"/>
            </a:endParaRPr>
          </a:p>
          <a:p>
            <a:pPr marL="628650" indent="-628650">
              <a:tabLst>
                <a:tab pos="628650" algn="l"/>
              </a:tabLst>
            </a:pPr>
            <a:r>
              <a:rPr lang="en-US" sz="3000" dirty="0">
                <a:solidFill>
                  <a:prstClr val="black"/>
                </a:solidFill>
                <a:latin typeface="Calibri" pitchFamily="34" charset="0"/>
                <a:ea typeface="華康古印體" pitchFamily="65" charset="-120"/>
                <a:sym typeface="Wingdings 2"/>
              </a:rPr>
              <a:t></a:t>
            </a:r>
            <a:r>
              <a:rPr lang="en-US" sz="3600" dirty="0">
                <a:solidFill>
                  <a:prstClr val="black"/>
                </a:solidFill>
                <a:latin typeface="Calibri" pitchFamily="34" charset="0"/>
                <a:ea typeface="華康古印體" pitchFamily="65" charset="-120"/>
                <a:sym typeface="Webdings"/>
              </a:rPr>
              <a:t>	</a:t>
            </a:r>
            <a:endParaRPr lang="en-US" sz="3600" dirty="0">
              <a:solidFill>
                <a:prstClr val="black"/>
              </a:solidFill>
              <a:latin typeface="Calibri" pitchFamily="34" charset="0"/>
              <a:ea typeface="華康古印體" pitchFamily="65" charset="-120"/>
              <a:sym typeface="Wingdings 2"/>
            </a:endParaRPr>
          </a:p>
        </p:txBody>
      </p:sp>
      <p:sp>
        <p:nvSpPr>
          <p:cNvPr id="11"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a:solidFill>
                  <a:prstClr val="white"/>
                </a:solidFill>
                <a:latin typeface="華康儷中黑" panose="020B0509000000000000" pitchFamily="49" charset="-120"/>
                <a:ea typeface="華康儷中黑" panose="020B0509000000000000" pitchFamily="49" charset="-120"/>
              </a:rPr>
              <a:t>美安集團</a:t>
            </a:r>
            <a:r>
              <a:rPr lang="zh-TW" altLang="en-US" sz="3200" dirty="0" smtClean="0">
                <a:solidFill>
                  <a:prstClr val="white"/>
                </a:solidFill>
                <a:latin typeface="華康儷中黑" panose="020B0509000000000000" pitchFamily="49" charset="-120"/>
                <a:ea typeface="華康儷中黑" panose="020B0509000000000000" pitchFamily="49" charset="-120"/>
              </a:rPr>
              <a:t>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77134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checkerboard(across)">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checkerboard(across)">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
                                            <p:txEl>
                                              <p:pRg st="15" end="15"/>
                                            </p:txEl>
                                          </p:spTgt>
                                        </p:tgtEl>
                                        <p:attrNameLst>
                                          <p:attrName>style.visibility</p:attrName>
                                        </p:attrNameLst>
                                      </p:cBhvr>
                                      <p:to>
                                        <p:strVal val="visible"/>
                                      </p:to>
                                    </p:set>
                                    <p:animEffect transition="in" filter="box(in)">
                                      <p:cBhvr>
                                        <p:cTn id="42" dur="5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0" y="1644862"/>
            <a:ext cx="4953000" cy="43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454231" y="1600200"/>
            <a:ext cx="2590800" cy="1031542"/>
          </a:xfrm>
          <a:prstGeom prst="rect">
            <a:avLst/>
          </a:prstGeom>
          <a:noFill/>
          <a:ln w="9525">
            <a:noFill/>
            <a:miter lim="800000"/>
            <a:headEnd/>
            <a:tailEnd/>
          </a:ln>
        </p:spPr>
      </p:pic>
      <p:pic>
        <p:nvPicPr>
          <p:cNvPr id="4" name="Picture 6" descr="http://www.mapsofworld.com/images/world-countries-flags/singapore-flag.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831" y="2971800"/>
            <a:ext cx="2362200" cy="1605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華康儷中黑" panose="020B0509000000000000" pitchFamily="49" charset="-120"/>
                <a:ea typeface="華康儷中黑" panose="020B0509000000000000" pitchFamily="49" charset="-120"/>
              </a:rPr>
              <a:t/>
            </a:r>
            <a:br>
              <a:rPr lang="en-US" altLang="zh-TW" sz="3200" b="1" dirty="0" smtClean="0">
                <a:solidFill>
                  <a:prstClr val="white"/>
                </a:solidFill>
                <a:latin typeface="華康儷中黑" panose="020B0509000000000000" pitchFamily="49" charset="-120"/>
                <a:ea typeface="華康儷中黑" panose="020B0509000000000000" pitchFamily="49"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1209325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shot_2014-04-07-15-58-08_edit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5600" y="1371600"/>
            <a:ext cx="3733800" cy="4988772"/>
          </a:xfrm>
          <a:prstGeom prst="rect">
            <a:avLst/>
          </a:prstGeom>
          <a:noFill/>
          <a:ln w="9525">
            <a:noFill/>
            <a:miter lim="800000"/>
            <a:headEnd/>
            <a:tailEnd/>
          </a:ln>
        </p:spPr>
      </p:pic>
      <p:sp>
        <p:nvSpPr>
          <p:cNvPr id="4"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2806724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1983722" y="2362200"/>
            <a:ext cx="5179078" cy="2061656"/>
          </a:xfrm>
          <a:prstGeom prst="rect">
            <a:avLst/>
          </a:prstGeom>
          <a:noFill/>
          <a:ln w="9525">
            <a:noFill/>
            <a:miter lim="800000"/>
            <a:headEnd/>
            <a:tailEnd/>
          </a:ln>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華康儷中黑" panose="020B0509000000000000" pitchFamily="49" charset="-120"/>
                <a:ea typeface="華康儷中黑" panose="020B0509000000000000" pitchFamily="49" charset="-120"/>
              </a:rPr>
              <a:t/>
            </a:r>
            <a:br>
              <a:rPr lang="en-US" altLang="zh-TW" sz="3200" b="1" dirty="0" smtClean="0">
                <a:solidFill>
                  <a:prstClr val="white"/>
                </a:solidFill>
                <a:latin typeface="華康儷中黑" panose="020B0509000000000000" pitchFamily="49" charset="-120"/>
                <a:ea typeface="華康儷中黑" panose="020B0509000000000000" pitchFamily="49"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97815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latin typeface="Calibri" panose="020F0502020204030204" pitchFamily="34" charset="0"/>
                <a:ea typeface="華康儷中黑" panose="020B0509000000000000" pitchFamily="49" charset="-120"/>
              </a:rPr>
              <a:t>美</a:t>
            </a:r>
            <a:r>
              <a:rPr lang="zh-TW" altLang="en-US" dirty="0" smtClean="0">
                <a:latin typeface="Calibri" panose="020F0502020204030204" pitchFamily="34" charset="0"/>
                <a:ea typeface="華康儷中黑" panose="020B0509000000000000" pitchFamily="49" charset="-120"/>
              </a:rPr>
              <a:t>安集團 </a:t>
            </a:r>
            <a:r>
              <a:rPr lang="en-US" altLang="zh-TW" dirty="0" smtClean="0">
                <a:latin typeface="Calibri" panose="020F0502020204030204" pitchFamily="34" charset="0"/>
                <a:ea typeface="華康儷中黑" panose="020B0509000000000000" pitchFamily="49" charset="-120"/>
              </a:rPr>
              <a:t>–</a:t>
            </a:r>
            <a:r>
              <a:rPr lang="zh-TW" altLang="en-US" dirty="0" smtClean="0">
                <a:latin typeface="Calibri" panose="020F0502020204030204" pitchFamily="34" charset="0"/>
                <a:ea typeface="華康儷中黑" panose="020B0509000000000000" pitchFamily="49" charset="-120"/>
              </a:rPr>
              <a:t> 亞太區</a:t>
            </a:r>
            <a:r>
              <a:rPr lang="en-US" altLang="zh-TW" dirty="0" smtClean="0">
                <a:latin typeface="Calibri" panose="020F0502020204030204" pitchFamily="34" charset="0"/>
                <a:ea typeface="華康儷中黑" panose="020B0509000000000000" pitchFamily="49" charset="-120"/>
              </a:rPr>
              <a:t/>
            </a:r>
            <a:br>
              <a:rPr lang="en-US" altLang="zh-TW" dirty="0" smtClean="0">
                <a:latin typeface="Calibri" panose="020F0502020204030204" pitchFamily="34" charset="0"/>
                <a:ea typeface="華康儷中黑" panose="020B0509000000000000" pitchFamily="49" charset="-120"/>
              </a:rPr>
            </a:br>
            <a:r>
              <a:rPr lang="en-US" dirty="0" smtClean="0">
                <a:latin typeface="Calibri" pitchFamily="34" charset="0"/>
              </a:rPr>
              <a:t>Market America – Asia Pacific</a:t>
            </a:r>
            <a:endParaRPr lang="en-US" dirty="0">
              <a:latin typeface="Calibri" pitchFamily="34" charset="0"/>
            </a:endParaRPr>
          </a:p>
        </p:txBody>
      </p:sp>
      <p:grpSp>
        <p:nvGrpSpPr>
          <p:cNvPr id="3" name="Group 14"/>
          <p:cNvGrpSpPr/>
          <p:nvPr/>
        </p:nvGrpSpPr>
        <p:grpSpPr>
          <a:xfrm>
            <a:off x="5105400" y="4278865"/>
            <a:ext cx="1640866" cy="2368154"/>
            <a:chOff x="4648200" y="4419600"/>
            <a:chExt cx="1346400" cy="2162228"/>
          </a:xfrm>
        </p:grpSpPr>
        <p:sp>
          <p:nvSpPr>
            <p:cNvPr id="13" name="TextBox 12"/>
            <p:cNvSpPr txBox="1"/>
            <p:nvPr/>
          </p:nvSpPr>
          <p:spPr>
            <a:xfrm>
              <a:off x="4732077" y="5373471"/>
              <a:ext cx="1261352" cy="1208357"/>
            </a:xfrm>
            <a:prstGeom prst="rect">
              <a:avLst/>
            </a:prstGeom>
            <a:noFill/>
          </p:spPr>
          <p:txBody>
            <a:bodyPr wrap="none" rtlCol="0">
              <a:spAutoFit/>
            </a:bodyPr>
            <a:lstStyle/>
            <a:p>
              <a:pPr algn="ctr"/>
              <a:r>
                <a:rPr lang="zh-TW" altLang="en-US" sz="2000" dirty="0">
                  <a:solidFill>
                    <a:prstClr val="black"/>
                  </a:solidFill>
                  <a:latin typeface="Calibri" panose="020F0502020204030204" pitchFamily="34" charset="0"/>
                  <a:ea typeface="華康儷中黑" panose="020B0509000000000000" pitchFamily="49" charset="-120"/>
                </a:rPr>
                <a:t>紐西蘭</a:t>
              </a:r>
              <a:endParaRPr lang="en-US" altLang="zh-TW" sz="2000" dirty="0">
                <a:solidFill>
                  <a:prstClr val="black"/>
                </a:solidFill>
                <a:latin typeface="Calibri" panose="020F0502020204030204" pitchFamily="34" charset="0"/>
                <a:ea typeface="華康儷中黑" panose="020B0509000000000000" pitchFamily="49" charset="-120"/>
              </a:endParaRPr>
            </a:p>
            <a:p>
              <a:pPr algn="ctr"/>
              <a:r>
                <a:rPr lang="en-US" sz="2000" dirty="0">
                  <a:solidFill>
                    <a:prstClr val="black"/>
                  </a:solidFill>
                  <a:latin typeface="Calibri" panose="020F0502020204030204" pitchFamily="34" charset="0"/>
                  <a:ea typeface="華康儷中黑" panose="020B0509000000000000" pitchFamily="49" charset="-120"/>
                </a:rPr>
                <a:t>New Zealand</a:t>
              </a:r>
            </a:p>
            <a:p>
              <a:pPr algn="ctr"/>
              <a:r>
                <a:rPr lang="en-US" sz="2000" dirty="0">
                  <a:solidFill>
                    <a:prstClr val="black"/>
                  </a:solidFill>
                  <a:latin typeface="Calibri" panose="020F0502020204030204" pitchFamily="34" charset="0"/>
                  <a:ea typeface="華康儷中黑" panose="020B0509000000000000" pitchFamily="49" charset="-120"/>
                </a:rPr>
                <a:t>2013</a:t>
              </a:r>
            </a:p>
            <a:p>
              <a:pPr algn="ctr"/>
              <a:r>
                <a:rPr lang="en-US" sz="2000" dirty="0">
                  <a:solidFill>
                    <a:prstClr val="black"/>
                  </a:solidFill>
                  <a:latin typeface="Calibri" panose="020F0502020204030204" pitchFamily="34" charset="0"/>
                  <a:ea typeface="華康儷中黑" panose="020B0509000000000000" pitchFamily="49" charset="-120"/>
                </a:rPr>
                <a:t>(EMP)</a:t>
              </a:r>
            </a:p>
          </p:txBody>
        </p:sp>
        <p:pic>
          <p:nvPicPr>
            <p:cNvPr id="14" name="Picture 13" descr="http://upload.wikimedia.org/wikipedia/commons/thumb/3/3e/Flag_of_New_Zealand.svg/125px-Flag_of_New_Zealand.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4419600"/>
              <a:ext cx="1346400" cy="914400"/>
            </a:xfrm>
            <a:prstGeom prst="rect">
              <a:avLst/>
            </a:prstGeom>
            <a:noFill/>
            <a:ln w="9525">
              <a:noFill/>
              <a:miter lim="800000"/>
              <a:headEnd/>
              <a:tailEnd/>
            </a:ln>
          </p:spPr>
        </p:pic>
      </p:grpSp>
      <p:grpSp>
        <p:nvGrpSpPr>
          <p:cNvPr id="4" name="Group 18"/>
          <p:cNvGrpSpPr/>
          <p:nvPr/>
        </p:nvGrpSpPr>
        <p:grpSpPr>
          <a:xfrm>
            <a:off x="2365243" y="4267200"/>
            <a:ext cx="1702642" cy="2458997"/>
            <a:chOff x="646496" y="2311400"/>
            <a:chExt cx="1345720" cy="2065558"/>
          </a:xfrm>
        </p:grpSpPr>
        <p:pic>
          <p:nvPicPr>
            <p:cNvPr id="20" name="Picture 6" descr="http://www.mapsofworld.com/images/world-countries-flags/singapore-flag.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6496" y="2311400"/>
              <a:ext cx="134572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TextBox 20"/>
            <p:cNvSpPr txBox="1"/>
            <p:nvPr/>
          </p:nvSpPr>
          <p:spPr>
            <a:xfrm>
              <a:off x="802692" y="3265269"/>
              <a:ext cx="964316" cy="1111689"/>
            </a:xfrm>
            <a:prstGeom prst="rect">
              <a:avLst/>
            </a:prstGeom>
            <a:noFill/>
          </p:spPr>
          <p:txBody>
            <a:bodyPr wrap="none" rtlCol="0">
              <a:spAutoFit/>
            </a:bodyPr>
            <a:lstStyle/>
            <a:p>
              <a:pPr algn="ctr"/>
              <a:r>
                <a:rPr lang="zh-TW" altLang="en-US" sz="2000" dirty="0">
                  <a:solidFill>
                    <a:prstClr val="black"/>
                  </a:solidFill>
                  <a:latin typeface="Calibri" panose="020F0502020204030204" pitchFamily="34" charset="0"/>
                  <a:ea typeface="華康儷中黑" panose="020B0509000000000000" pitchFamily="49" charset="-120"/>
                </a:rPr>
                <a:t>新加坡</a:t>
              </a:r>
              <a:endParaRPr lang="en-US" altLang="zh-TW" sz="2000" dirty="0">
                <a:solidFill>
                  <a:prstClr val="black"/>
                </a:solidFill>
                <a:latin typeface="Calibri" panose="020F0502020204030204" pitchFamily="34" charset="0"/>
                <a:ea typeface="華康儷中黑" panose="020B0509000000000000" pitchFamily="49" charset="-120"/>
              </a:endParaRPr>
            </a:p>
            <a:p>
              <a:pPr algn="ctr"/>
              <a:r>
                <a:rPr lang="en-US" sz="2000" dirty="0">
                  <a:solidFill>
                    <a:prstClr val="black"/>
                  </a:solidFill>
                  <a:latin typeface="Calibri" panose="020F0502020204030204" pitchFamily="34" charset="0"/>
                  <a:ea typeface="華康儷中黑" panose="020B0509000000000000" pitchFamily="49" charset="-120"/>
                </a:rPr>
                <a:t>Singapore</a:t>
              </a:r>
            </a:p>
            <a:p>
              <a:pPr algn="ctr"/>
              <a:r>
                <a:rPr lang="en-US" sz="2000" dirty="0">
                  <a:solidFill>
                    <a:prstClr val="black"/>
                  </a:solidFill>
                  <a:latin typeface="Calibri" panose="020F0502020204030204" pitchFamily="34" charset="0"/>
                  <a:ea typeface="華康儷中黑" panose="020B0509000000000000" pitchFamily="49" charset="-120"/>
                </a:rPr>
                <a:t>2013</a:t>
              </a:r>
            </a:p>
            <a:p>
              <a:pPr algn="ctr"/>
              <a:r>
                <a:rPr lang="en-US" sz="2000" dirty="0">
                  <a:solidFill>
                    <a:prstClr val="black"/>
                  </a:solidFill>
                  <a:latin typeface="Calibri" panose="020F0502020204030204" pitchFamily="34" charset="0"/>
                  <a:ea typeface="華康儷中黑" panose="020B0509000000000000" pitchFamily="49" charset="-120"/>
                </a:rPr>
                <a:t>(EMP)</a:t>
              </a:r>
            </a:p>
          </p:txBody>
        </p:sp>
      </p:grpSp>
      <p:grpSp>
        <p:nvGrpSpPr>
          <p:cNvPr id="5" name="Group 38"/>
          <p:cNvGrpSpPr/>
          <p:nvPr/>
        </p:nvGrpSpPr>
        <p:grpSpPr>
          <a:xfrm>
            <a:off x="6477000" y="2362200"/>
            <a:ext cx="1591993" cy="2158663"/>
            <a:chOff x="6553200" y="2590800"/>
            <a:chExt cx="1591993" cy="2158663"/>
          </a:xfrm>
        </p:grpSpPr>
        <p:sp>
          <p:nvSpPr>
            <p:cNvPr id="9" name="TextBox 8"/>
            <p:cNvSpPr txBox="1"/>
            <p:nvPr/>
          </p:nvSpPr>
          <p:spPr>
            <a:xfrm>
              <a:off x="6694443" y="3733800"/>
              <a:ext cx="1310167" cy="1015663"/>
            </a:xfrm>
            <a:prstGeom prst="rect">
              <a:avLst/>
            </a:prstGeom>
            <a:noFill/>
          </p:spPr>
          <p:txBody>
            <a:bodyPr wrap="none" rtlCol="0">
              <a:spAutoFit/>
            </a:bodyPr>
            <a:lstStyle/>
            <a:p>
              <a:pPr algn="ctr"/>
              <a:r>
                <a:rPr lang="zh-TW" altLang="en-US" sz="2000" dirty="0">
                  <a:solidFill>
                    <a:prstClr val="black"/>
                  </a:solidFill>
                  <a:latin typeface="Calibri" panose="020F0502020204030204" pitchFamily="34" charset="0"/>
                  <a:ea typeface="華康儷中黑" panose="020B0509000000000000" pitchFamily="49" charset="-120"/>
                </a:rPr>
                <a:t>香港</a:t>
              </a:r>
              <a:endParaRPr lang="en-US" altLang="zh-TW" sz="2000" dirty="0">
                <a:solidFill>
                  <a:prstClr val="black"/>
                </a:solidFill>
                <a:latin typeface="Calibri" panose="020F0502020204030204" pitchFamily="34" charset="0"/>
                <a:ea typeface="華康儷中黑" panose="020B0509000000000000" pitchFamily="49" charset="-120"/>
              </a:endParaRPr>
            </a:p>
            <a:p>
              <a:pPr algn="ctr"/>
              <a:r>
                <a:rPr lang="en-US" sz="2000" dirty="0">
                  <a:solidFill>
                    <a:prstClr val="black"/>
                  </a:solidFill>
                  <a:latin typeface="Calibri" panose="020F0502020204030204" pitchFamily="34" charset="0"/>
                  <a:ea typeface="華康儷中黑" panose="020B0509000000000000" pitchFamily="49" charset="-120"/>
                </a:rPr>
                <a:t>Hong Kong</a:t>
              </a:r>
            </a:p>
            <a:p>
              <a:pPr algn="ctr"/>
              <a:r>
                <a:rPr lang="en-US" sz="2000" dirty="0">
                  <a:solidFill>
                    <a:prstClr val="black"/>
                  </a:solidFill>
                  <a:latin typeface="Calibri" panose="020F0502020204030204" pitchFamily="34" charset="0"/>
                  <a:ea typeface="華康儷中黑" panose="020B0509000000000000" pitchFamily="49" charset="-120"/>
                </a:rPr>
                <a:t>2007</a:t>
              </a:r>
            </a:p>
          </p:txBody>
        </p:sp>
        <p:pic>
          <p:nvPicPr>
            <p:cNvPr id="1031" name="Picture 7" descr="http://www.flags.net/images/largeflags/CHIN0100.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53200" y="2590800"/>
              <a:ext cx="1591993" cy="1066800"/>
            </a:xfrm>
            <a:prstGeom prst="rect">
              <a:avLst/>
            </a:prstGeom>
            <a:noFill/>
          </p:spPr>
        </p:pic>
      </p:grpSp>
      <p:sp>
        <p:nvSpPr>
          <p:cNvPr id="1033" name="AutoShape 9" descr="data:image/jpeg;base64,/9j/4AAQSkZJRgABAQAAAQABAAD/2wCEAAkGBxQHEBUUBxQWFhUVFBwYGRgXGCMgGBwaHhwYGB4aGCIkHCggGiYlHhccLTEhJSorLjIuHCA1ODMsNygtLisBCgoKDg0OGxAQGzEmHyYsLCw4Ny0sNTQsLCwsLCwsLCwrLDQsLDQsLCwsLCwsLCwsNCwuLCwsLCwsLSwsLCwsLP/AABEIAJ8BPgMBEQACEQEDEQH/xAAcAAEAAgIDAQAAAAAAAAAAAAAABgcEBQEDCAL/xABIEAABAwIDBAUGCQsEAgMAAAABAAIDBBEFBiEHEjFhEyJBUXEUU2KBktEXMjRCQ1JygpEjJWNzk6GisbKz0xU1dIMz8CZEwv/EABsBAQACAwEBAAAAAAAAAAAAAAAEBQECAwYH/8QANxEAAgEDAQMJBwQDAQEBAAAAAAECAwQRIRIxUQUTQWGBkaGxwRQiMlJx0fAGM3LhFULxYrI0/9oADAMBAAIRAxEAPwDsoM04hk54ixNrnNH0c3d+jf3eBI5KOpSjoe6q8nWN/HnKTSfGPqv+MsbLmeqXHbNa7opT9HJoSfRPB38+S6xqJnmrzke5ttWtqPFeq6PLrMnMuT6TMw/OkQL7WEjerIPBw4jkbjkpFKvOn8LKiUFLeVBmnZHVYXd+CnymMfNAtMB9ng/7up+qrOlfQlpLR+BFnbtaxK7kYYnFsoLXNNiCLEHuIOoPJTN5Haa3nysmAgCA9CbJf9iZ/wB/9yRUl9+6+zyLS2/17CnFVrcfVzOwP5VB+uj/AKghwuv2J/xfkWJt/wDkNP8A8of2pVc8n/G/p6o+VV/gKMVsQAgCA7aSmfWvEdGxz3u4NY0lx8ANVhtJZZsot7if4Zs0FEwTZ2nbSx8RE0h0zuXaB4NDj4Kvr8oQhpHX88SwtOTatxLZhHL6vV9BsnZvhwVhhyPTNhB0MrhvTP8AxvflvE+AVRWualR5bPYWX6bp01tXDz1Ld2v7YO7CciVuZH9Ljb3Rh3F0tzIRybe49dvBclCTJVxyxaWkeboJN9W7v+2SXYvlGlwDC600cd3+Rz/lH6v/APE/geDfUApdtBKrH6rzPL3vKdxdZU5acFu/vtPOq9EebCAIAgCAIAgCAIAgCAIAgCAIAgCAIAgCAnuC7TZWMEOaYm1kHpgdKOYdwcRzsfSUGtYU5/Dp5E63vqlGW1FtPijdMy1R5oaX5KqBv2uaaY2ePC+tufWHpKnrWk6e9afnSeusf1NnEa6z1r1X27jigzTiGTniLE2uc0fRzd36N/d4EjkuClKOhZ1eTrLlCPOUmk+MfVf8ZY2XM9UuO2a13RSn6OTQk+ieDv58l1jUTPNXnI9zbatZjxXqujy6zJzLlCkzM386RAvtYSN6sg8HDiORuOSkUq86fwsqJQUt5UGadkdVhd34KfKYx80aTAeHB/3dfRVlSvoS0lo/Aizt2tYldyMMTi2UFrmmxBFiD3EHUHkpq1I7TW8+VkwehNkv+xM/7/7kipL7919nkWlt/r2FOKrW4+rmdgfyqD9dH/UEOF1+xP8Ai/IsTb/8hp/+UP7UqueT/jf09UfKq/wFGK2IB3UlK+teI6NjnvdwawEuPgBqsNpLLNlFvcT7DNmgomCbO07aaPiImkOmdy7QPBocfBV9flCENI6lhacm1biWzCOX1er6DZuzhDgrDDkembCDoZXDelf+N78t4nwCqK1zUqPLZ7Cy/TdOmtq4eepbu1/bB24TkStzG/pcac6MO4uluZCOTb3Hrt4LkoN6kq45ZtLSPN0Flrhu7/tksnL2UaXAADRx3f5x+r/UeDfUAusYJHmLzlO4utJy04Ld/faYuac+0eWbtrJN+UfRR9Z/3tbM+8R61KpW1SpuWhWSqRjvKczdtOq8xNdHDaCBwLSxmrnNOhD3kagjsaAOw3VnRtIU9XqyLOu3oiDqWRwgCAIAgCAIAgCA5A3vi/8AttT+5DJwhgIAgCAIAgCAIAgCAID6jkMTg6Ilrmm4cDYg94I1B5rD10MptbieYLtNlYzoc0xNrIPTA6UcweDiOdj6ShVrCnP4dPIm299Uoy2otp8UblmWqPNDS/JVQN+1zTTGzx4X1tz6w9JU9a0qU960/Ok9dY/qbOI11nrXqvt3HFBmnEMnPEWJtc5o+jm7v0b+7wJHJcFKUdCzq8nWXKEecpNJ8Y+q/wCMsbLmeqXHbNa7opT9HJpc+ieDv58l1jUTPNXnI9zbatZjxXqujy6zKzLlCkzM386xAutYSN6sg8HDiORuOSkUq86fwsqJQUt5T+atkdVhd34KfKYx80aTAeHB/wB3X0VZUr6EtJaPwIs7drWJYOymMw4G1swLXAzghwsQekk0IOoUG+earxwXkTLbfH6oplVi3H1YzsD+VQfro/6ghwuv2J/xfkWTt0pX1tJTMo2Oe91ULNY0lx/Jy8ANVcWElGcm+Hqj5VWWY4RC8M2aCiYJs7Ttpo+IiaQ6Z3LtA8Ghx8F2r8oQhpA3tOTatxLZhHL6vV9Bs3ZwhwVhhyPTNhB0MrhvSv8AxvflvE+AVRWuZ1Hls9hZfpunTW1cPPUt3a/tg7MJyJW5jf0uNOdGHcXS3MhHJt7j128FyUG9SVccs2lpHm6Cy1w3d/2yWVl7KNLgABo47v8AOP1f6jwb6gF1jBI8xecp3F18ctOC3f32mLmnPlHlm7ayTflH0UfWf97WzPvEetSqVtUqbloVkqkY7yns1bUqzHLsoz5NEfmxn8oR6T9D7O761Z0rOnDV6v8AOgizuG9xBVLOGQhgIAgCAIAgCAIAgMrDIo6iZjMQkMUbjumQC+5fQOIuLgG19QbXWs20spZNoJN4ZbuSdlkmF1cjsaMUsBgexjmH4xkG4SQR1fyZeO0dbiq2veKUEo6PPkS6dHZZDcZ2dyZbpXz5hmYyx3Io2dZ8j9bdwYNN4/G0B7VKhdKpLZgv6OUqKim2QpSiOEAQBAEAQBAEAQHoT4JsM+rJ+2PvVL7dV4+BY8xHgPgmwz6sn7Y+9PbqvHwHMR4D4JsM+rJ+2PvT26rx8BzEeB9R7KsNicHRCVrmm4ImcCD3gg3Cw72q9G/AyqKW5EqOFQzQdDXHp2DzxDnfja5PpHXmos8S3okUalWjLaptpkfds4w88GuHLpD71z5qJbLl2+4ruJFhOHMwpm5TyPc3sEj963gTqPC9ltGKiVtxXlXltSik+pYM/pB3j8VsR8M6K146J+o+I7t5FYe43pp7a+qPMyjLcfUjOwP5VB+uj/qCHC6/Yn/F+R6QkIeCA61+0EXHhdSj5ksp5wRasyHR1zy+tMr3ni50xJ/n+5c+biWtPlm6pR2YYS6oo2GB5Xo8DO9QRt3/AK7jvOHgTw9VllQiiPdco3VysVJacFojd9IO8fityDhmFi1C3FI+jllkY08eifuOP3h1h6iFtGey8mHFsh/wTYZ9WT9sfepPt1Xj4GnMRfQPgmwz6sn7Y+9PbqvHwMcxHgPgmwz6sn7Y+9PbqvHwHMR4GtzNsyw7DqKpmpGv34qeWRt5SRvNY5wuO3UcF0pXlWU4xb3tGHQjjcUarYrwgCAIAgCAIAgNvlyKjfLfMckrYx82JgJdyLieqPAE+C5VXUx7i16zpT2M+8ek8o4hT4hRxOwLeEDR0bN69wGdS3W1NrW1VJWjKM2p7yfFrGhCtrdZhtS5sGYHTNnjZvxuiaTuh/InccCWa9unEKTaRrL3oYwc6uxukUbM0NcRCS5t9CRYkd5FzbwuVbLrILxnQ+FkwEAQBAEAQBAEBIbLx+yuB9rFk2VwAsmyuAFk2VwAsmyuAFk2VwAsmyuAFk2VwAsmyuACyAgFljZXACybK4AWTZXACybK4AWTZXACybK4AWTZXACybK4A66gdR32T/JdreK52H1XmQuUv/wAdb+E//lmiXqj5CEAQBAEAQBAEAQG9rMzyy0dPSUhMcMF3HddZz5S90m+SOG6XdUdlr8bbvFUY7bm9W/I7Oq9lJHxmfMT8yuhkxAflo4RE944PDXOc1xHYeub9ml9L2GaVJU8pbs5MVKm3g0q6nIIAgCAIAgCAIAgJV5BL5qT2D7l5DJ9m5+l8y7x5BL5qT2D7kyOfpfMu8eQS+ak9g+5Mjn6XzLvHkEvmpPYPuTI5+l8y7x5BL5qT2D7kyOfpfMu8eQS+ak9g+5Mjn6XzLvHkEvmpPYPuTI5+l8y7x5BL5qT2D7kyOfpfMu84NBKOMb/ZPuTJnn6fzLvMdDocgb2jUDeDI8gl81J7B9yZOXP0vmXePIJfNSewfcmRz9L5l3jyCXzUnsH3Jkc/S+Zd48gl81J7B9yZHP0vmXePIJfNSewfcmRz9L5l3jyCXzUnsH3Jkc/S+Zd48gl81J7B9yZHP0vmXePIJfNSewfcmRz9L5l3nVVUUjI3l8bwA0kktNrWPJdbf92H1XmQ+Ua1N2dZKS+CXT/5ZGl6o+ShAEAQBAEAQBAEAQBAEAQBAEAQBAEAQBAXx8NVD5mr9iP/ADKo/wAfU4rx+xO9ogPhqofM1fsR/wCZP8fU4rx+w9ogPhqofM1fsR/5k/x9TivH7D2iB20m2GkrXiOjpq173cGsjYXHwAlusOxmllyX52GyrRe4n1BUuq4w6aJ8RPzJN3eHjuuc396hyWHjOTojvJtxWDJFMZ2h0WFP3N50ru3oQHAeJLg0+olc3URb23Id3XjtYUV/608MNjBs9x427dwymqn953GBo+04yWHhxRVM7kLnkedtHNWpBdrz3bJJKp4fE/d+q4eBsdFu9xV0/jX1PMqjLcfUzOwP5VB+uj/qCHC6/Yn/ABfkeki8NIBIueHPwUo+YH0gNTjuOf6K3elp55GAauia1wHiN8OHja3Nayls9BMtbT2h7KnFPhJtemCNwbVKKRwD2ztBPxnMbYczZ5P4ArTnUWcv05dpZTi+1+qRI6jH2CDp8MjfVM7RT7jnD1Oe2/gLnku9NKb3pFJWpVKMtmpFpkNk2z0UTi2WnrGuabEGNgIPcQZbg8lMVhUeuV+dhFdeK3nz8NVD5mr9iP8AzJ/j6nFeP2Me0QHw1UPmav2I/wDMn+PqcV4/Ye0QNfmPa5R4pR1EFPFUh00EkbS5rN0F7HNBdaUm1z2ArpTsZxmpNrRr83GHcQwUurMhBAEAQBAEAQBAEAQBAEAQErwvIdRjtIKjLzmTcWvivuSMeOLdTuuFiCDvAkEaX0UeVzGE9meh3jR2llEyzrsunq5qYZfa0sbTMikc9wa0Oj6oe7i47wI4A/FUWheRSe3xz3nWpRcmsFX4zRNw6d8VPKJRGd0vaLNLh8bd1NwDcb2l7X4WU+EnKKbWCNOKi8IwluaBAEAQBAd1JSvrXiOjY573cGsBLj4AarDaiss2UW9xZmVdjk1XZ+ZH9C3j0bCDKftHVrPVvepQKt/FaQ1JMLf5i3MBy9TZdj3cJibGLdZ3Fzub3HrO9ZVdUqzqPMmSYxS0Ro8xbRaXCLtpD08g7GHqA+k7h+F1HdRLcXdnyHcV/en7sevf2L74IBUYpiOe3llMHdHfVkfViH23E6+BJ5Bcm3LQ9FC3sOTI7Uvi4vWXYvt2s7J8Kw7J+uaJvKJxr5NBrY+mbj+It8CpdCyqVNejw/spL/8AUsn7tFbK4vf9l4kdzDtKqcSb0WEhtJTjQMh0dbm8AEfdDfWrejZU6e/V+HceTrXdSpJyb1695aGyY3wJl++f+5IoF9+6+zyJVt/r2FNqrW4+rmdgfyqD9dH/AFBDhdfsT/i/Isbb3IYaOmdCS1wqwQWmxB6OXUEahXPJ6TnLPD1R8qrvEcoiGVtrlVhdmY0PKYx846TAePB/3tfSUirYwlrHR+BxhcNaSLgy1m+kzM381Sgutcxu6sg8WniOYuOaratCdP4kSozUtxi5jyLS47dzm9FKfpI9Ln0hwd/Pmo8qaZb2fLFzbaJ5jwfo+jy6iua/K2IZOeZcMc5zR9JD3fpGd3iCOa5OMo6npaXKNlyhHm6qSfCXo/8AjOX5lo80NDM60437WFTCLPHjbW3LrD0V3o3dSnuen50FZffpnOZUHnqfo/v3mlxrZlKxnTZWlbWQegR0o5EcHEcrH0VcUb+nP4tPI8jcWNSjLZkmnwZBJGGJxbKC1zTYtIsQe4g6g8lNTzqQmmt58rJgIAgCA7qSmfWPDKRrnvdezWi7jYE2A4k2HALDaSyzKTbwjeZKyy7Mlb5M+7N2ORz76ObZtm3H6xzLg9hK416ypw2vp+dx1p09p4ZpqaglqS9sEb3GMEyANJ3AL3LzwaBY3JsNF1corVs02GYy2NAgCAIAgCA+mN3iA4gAnib2HM2BP4ArBku3ZFJhuGvMWE1Uk1TM3r3jkYyzLnqgt3Ra51JJ17L2VXec7JZlHCXWidS2FomWFmOvhw2llfjDyyHd3XubvbwDyGC251gbuFiNQoVOMpSSjvOraS1PM+ZaOjpZP/jVS6aMn4r43MezlctAeOYAPLtV7SlUa99Yf1IFSMU8xZpl1OQQBAEBaWVdjk1ZZ+Y39Czj0TCDKftHVrPVvepV9W/itIakuFv8xbmA5epsux7uERNjHzncXO5vces71lV1SrOo8yZJjFLRGjzFtFpcIu2kPTyDsYeoD6TuH4XUd1Etxd2fIdxX96fux69/YvvggFRimI57eWUwd0d9WR9WIfbcTr4EnkFybctD0ULew5MjtS+Li9Zdi+3azsnwrDsn65om8onH/wBaDWx9M3H8Rb4FS6FlUqa9Hh/ZSX/6lk/dorZXF7/svEjuYdpVViTeiwkNpKcaBkOjrc3gAj7ob61b0bKnT36vw7jyda7qVJOTevXvIUphGyEMHoTZL/sTP+/+5IqS+/dfZ5Fpbf69hTiq1uPq5nYH8qg/XR/1BDhdfsT/AIvyLE2//Iaf/lD+1Krnk/439PVHyqv8BRitiAfUchicHREtc03DgbEHvBGoPNY36GU2txYmVtrlVhdmY0PKYx846TAePB/3tfSUKrYwlrHR+BIhcNaSLgy1m+kzM381Sgvtcxu6sg8WniOYuOaratCdP4kSozUtxi5jyLS47dzm9FKfpI9CT6Q4O/nzUeVNMt7Pli5ttE8x4P0fR5dRXNflbEMnPMuGOc5o+kh7v0jO7xBHNcnGUdT0tLlGy5QjzdVJPhL0f/GcvzLR5oaGZ1pxv2sKmEWePG2tuXWHorvRu509z0/OgrL79M5zKg89T9H9+80OYtnL6OF1Tl+ZlVTNaXOcCBIxoFzvDg6wGtrH0VcUL6FTCej8DyNzY1KMnGSw+sgynEEIAgNnl/CanF5mtwON7pGuDg5mm4QbhxdwZYjQk8RpqudScIR996G9OMm/dPUOE07xHG/FWx+U9GGyPjGhOlw0kA2JF7Kgm1lqO4sURLapg1VXUPRZYjZuOeXzsZZsjxfes0WAdd1y7W5sONyFJtakIzzUf0OdWMnHETz3NE6BxbO0tcDYtcCHA9xB1BVymnqiA1jRnwsmAgCAIAgCA3mUMwnLE0k9O3ekMDo47/Fa9zmdd3eA0O07SQuNalzqUXuydaU9jLMuiznP5NVU2KudNHUtLruN3MmuHh7b9hcBdvDtFtQ7WVvHajKOjXkZVZtNSIwpBxCAIAgCA9I5i2jUuE3bRnp5B2MPUB9J3D8L+peYk2tyZ6qz5JqV/enJRj1vXsX3wV3W49XZ1kMbHAM7WNcGRgemSdfWTyC5OM5b0z0lKlydydHbbWeL1fYvt2mTJhuG5TAdmWcVM1ringNx943H8RbfuKk0LGpU+nh/ZT3/AOppP3aK2Vxe/wCy8SPZh2lVWJN6LCQ2jpxoI4dHW5vABH3Q31q3o2VOnv18u48nWu6lSTk3r17yFKYRshDAQBAX9spq44sDY2V7Afy+hcAf/JJzVLfJuq+zyLS2a93sKhBVYoSxuZ9T5+l8y70ZuCuDamAuIA6Zn9QTYlwZHuq1N0J4kvhfSuBYG3mpZPRU4ge1xFV81wP0cvcrjk9NTf09UfLq79wpJWpBCAID6jeYnB0RLXNNwQbEHvBGoPNY3mU2txYmVdrlVhdmY0PKYxpvHSYD7XB/3tT9ZQqtjCWsdH4EiFw1pIt3L2dKLMDN6gmaCB1mPO7I3xB4+IuOarqlCpTfvIlRmpbjXZjyth+O3c58cUp+kjc0XPpC9nfz5qPKlnoLaz5YuLbRPajwfo+jy6issw5dqMtslNJK2SJ0bmudE/iwggiRt72seY5pQpzjWg8dK8y8uOVLO9tKkZaSUZNJ8cPGH/x9RXS9OfOggCA7Iah9ObwOc097SR/JYaT3mU2txZ+DbRDljCYGxkz1Usj3uEjnEMjEhaN43vdzWdUdl97hYOgTtecqvoS4ccEvntmK4mq2mZn/ANdkp6jB5pGxyQbr4g8jckY5xcHgG17Pbr2gAhdLWjsJxktc+BrWm3hpkCc4vN3m57yphGOEMBAEAQBAEAQBAEAQBAEAQBACL8UMgC3BDAQBAEAQBAcFoPFDOWcoYCA4AtwQzk5QwEAQBAEAIvxQycbg7gmRlgNA4BBlnKGAgCAIAgCAIAgCAIAgLh2UZMo8QY6pE5n3onwvidFuGMvaA6/Xdc7hIBGlnH1Vl3XqRezjHTv3kyjTjvK/zpgUGXKgwUNS6d7NJPyW6GH6u9vnePfYADvvcCbQqSqR2msdpwqwUXhMjy7HIIAgCAIAgCAIAgCAIAgCAIAgCA5AvwQHCAIAgCAIAgCAIAgCAIAgCAIAgCAIAgCAIAgN9hWb6rBacQYO/oW9KZXOaOu51mgBxNxugNHVA11ve9lxnQhOW1LXoOsarisIwcdxZ+OVD56sNEkm7vbosCQ0N3rX0vugnndb04KEdlGs57Tya9bmgQBAEAQBAEAQBAEAQBAEAQBAEBMNk+Ef6visO+LshvM77lt3+NzPwKjXc9ik+vQ70I5kafN+E/6FX1EAFmskO59h3XZ/C4LpRnt01I0qxxJmnXU5hAEAQBAEAQBAEAQBAEAQBAEAQBAEAQBAEAQBAEAQBAEAQBAEAQBAEAQBAEBscv4k3CqhslTG2aPhJE9oIew2uNdAdAQewgLnUhtRwnhm9OWy9S36/ZTQ4/E2fLMroRI0Pb8+Ig68Cd5vhvad2irY3tSD2ZrPmS3RjLVG22W5Ikyj5Q7Eix0kjmtaWEkdG0E31AIJLjceiFzurhVcbJtSp7Bg7SNnUuaqyKbDnsYDHuSl99N03aWgDrEhxHEfFGq3trpUoOLMVKW28mLLs9w7JdK+qx8uqTGLgOO6xz+Aa1gOu8exxcO3sW3tVWtLZhoYVKEFllM4hWGvlfJIGtLjfdY0NY0cA1oGgAAAHIKzjHZWCHJ5eTHWxqEAQBAEAQBAEAQBAEAQBAEAQBAEAQBAEAQBAEAQBAEAQBAEAQBAEAQBACbcUBe2xGnraOnezEoyymPXhL9H7xPWDW8dw8bm2uovvXFRfOm5Zi9eknUVJLDLNUE7hAUzt0grah7HGMmiiFw5mo3yOs6UfMsNATpYnW7rCzsHTSevvP8ANCNXUnu3FRKyIYQBAEAQBAEAQBAEAQBAEAQBAEAQBAEAQBAEAQBAEAQBAEAQBAEAQBAEAQE+yPj2EZfLX18FTLONekexhYw/o29Jp9ogu8OCh16depomkvzqJVOVOJaGGbUcPxKRkUL5A+R7WNDonaucQ0C4BA1PFQJWdWKba8TuqsXuJqop0B0QECn2uYa0dR8r/CJ3/wCrKWrKtw8Tk60F0lUZ0xLC8WJkwCCoglJuRusELvuiQlh5t07x2qxowrQ0m014+RHqSpyWVvIgpJHCAIAgCAIAgCAIAgCAIAgCAIDJw2hficrYqSxe82YC4N3ndjQTYAngLkXJA7VrKSiss2jHaeCX5JyHNilZJBjMUkQZTyHrtIG+R0bCDazrOdvAi46ijV7mMYKUXnU706Lz7xHoss1TopJpYXsiiBL5JOqwW0sCfjku0Abc3IXbnoZST1Zz5qRqF1OQQBAEAQBAEAQBAEAQBAEAQBAEAQEo2YU3lWL0jSNBIX+wx7x+9oUe6eKMjtQWZlt7T9oAy0zoMKINU8ceIiafnOHAuPzWnxOlg6utbbnHtS3eZJq1djRbzZ7Pc7R5uh69mVEY/KRjh3b7O0tP7joewnncW7pS6janUU0eecw03kdZUR2tuVErR4B7gP3BXVN5gn1Ig1FiTNetzQIAgCAIAgCAIAgCAIAgCAIAgCA3GWsBkx6UNppIogCCZJJAwN5t13nHu3R4kcVyq1VTWWsnWnByZ6gwoFsEYllEzmsDXSAAB7gLF1gSBc62uqGXxPCwT1uIXtdwWTHadjKSpij6Ml7opHBokPYd4nS2tgRYk6kWBUq0qKEstZ9DnVi5LGTz9NEYHFsvFpsbEEX5EEg+INlcJ5WUQGsPB8LJgIAgCAIAgCAIAgCAIAgCAIAgCA3OVsfdluZ09K0GTonMjJ4Nc6w3yO2w3tO8hcqtJVI7L3ZOlOew8mqqZ3VT3PqXFz3kuc5xuSTqSV0SSWEaNtvLO/CcSlweZk2HPLJGG4I/eCO0EaELE4Ka2ZbjMZOLyjvzFin+tVUtQG7nSkOLQbgO3QHW5FwJHitaUNiCjwM1JbTya1dDQIAgCAIAgCAIAgCAIAgCAIAgCAceKAn9DtAflvDaaly/u9KC6SaQtu0b0jniIDtu228ewaDXVsOVsqlSU57v63krntmKS3mq2h49HmmeGppxuudTtZJGeLZGuffX5wIc2x7uNjcDpbU3Si4PiaVpqWGiKqQcAgCAIAgCAIAgCAIAgCAIAgCAIAgCAIAgCAIAgCA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5" name="AutoShape 11" descr="data:image/jpeg;base64,/9j/4AAQSkZJRgABAQAAAQABAAD/2wCEAAkGBxQHEBUUBxQWFhUVFBwYGRgXGCMgGBwaHhwYGB4aGCIkHCggGiYlHhccLTEhJSorLjIuHCA1ODMsNygtLisBCgoKDg0OGxAQGzEmHyYsLCw4Ny0sNTQsLCwsLCwsLCwrLDQsLDQsLCwsLCwsLCwsNCwuLCwsLCwsLSwsLCwsLP/AABEIAJ8BPgMBEQACEQEDEQH/xAAcAAEAAgIDAQAAAAAAAAAAAAAABgcEBQEDCAL/xABIEAABAwIDBAUGCQsEAgMAAAABAAIDBBEFBiEHEjFhEyJBUXEUU2KBktEXMjRCQ1JygpEjJWNzk6GisbKz0xU1dIMz8CZEwv/EABsBAQACAwEBAAAAAAAAAAAAAAAEBQECAwYH/8QANxEAAgEDAQMJBwQDAQEBAAAAAAECAwQRIRIxUQUTQWGBkaGxwRQiMlJx0fAGM3LhFULxYrI0/9oADAMBAAIRAxEAPwDsoM04hk54ixNrnNH0c3d+jf3eBI5KOpSjoe6q8nWN/HnKTSfGPqv+MsbLmeqXHbNa7opT9HJoSfRPB38+S6xqJnmrzke5ttWtqPFeq6PLrMnMuT6TMw/OkQL7WEjerIPBw4jkbjkpFKvOn8LKiUFLeVBmnZHVYXd+CnymMfNAtMB9ng/7up+qrOlfQlpLR+BFnbtaxK7kYYnFsoLXNNiCLEHuIOoPJTN5Haa3nysmAgCA9CbJf9iZ/wB/9yRUl9+6+zyLS2/17CnFVrcfVzOwP5VB+uj/AKghwuv2J/xfkWJt/wDkNP8A8of2pVc8n/G/p6o+VV/gKMVsQAgCA7aSmfWvEdGxz3u4NY0lx8ANVhtJZZsot7if4Zs0FEwTZ2nbSx8RE0h0zuXaB4NDj4Kvr8oQhpHX88SwtOTatxLZhHL6vV9BsnZvhwVhhyPTNhB0MrhvTP8AxvflvE+AVRWualR5bPYWX6bp01tXDz1Ld2v7YO7CciVuZH9Ljb3Rh3F0tzIRybe49dvBclCTJVxyxaWkeboJN9W7v+2SXYvlGlwDC600cd3+Rz/lH6v/APE/geDfUApdtBKrH6rzPL3vKdxdZU5acFu/vtPOq9EebCAIAgCAIAgCAIAgCAIAgCAIAgCAIAgCAnuC7TZWMEOaYm1kHpgdKOYdwcRzsfSUGtYU5/Dp5E63vqlGW1FtPijdMy1R5oaX5KqBv2uaaY2ePC+tufWHpKnrWk6e9afnSeusf1NnEa6z1r1X27jigzTiGTniLE2uc0fRzd36N/d4EjkuClKOhZ1eTrLlCPOUmk+MfVf8ZY2XM9UuO2a13RSn6OTQk+ieDv58l1jUTPNXnI9zbatZjxXqujy6zJzLlCkzM386RAvtYSN6sg8HDiORuOSkUq86fwsqJQUt5UGadkdVhd34KfKYx80aTAeHB/3dfRVlSvoS0lo/Aizt2tYldyMMTi2UFrmmxBFiD3EHUHkpq1I7TW8+VkwehNkv+xM/7/7kipL7919nkWlt/r2FOKrW4+rmdgfyqD9dH/UEOF1+xP8Ai/IsTb/8hp/+UP7UqueT/jf09UfKq/wFGK2IB3UlK+teI6NjnvdwawEuPgBqsNpLLNlFvcT7DNmgomCbO07aaPiImkOmdy7QPBocfBV9flCENI6lhacm1biWzCOX1er6DZuzhDgrDDkembCDoZXDelf+N78t4nwCqK1zUqPLZ7Cy/TdOmtq4eepbu1/bB24TkStzG/pcac6MO4uluZCOTb3Hrt4LkoN6kq45ZtLSPN0Flrhu7/tksnL2UaXAADRx3f5x+r/UeDfUAusYJHmLzlO4utJy04Ld/faYuac+0eWbtrJN+UfRR9Z/3tbM+8R61KpW1SpuWhWSqRjvKczdtOq8xNdHDaCBwLSxmrnNOhD3kagjsaAOw3VnRtIU9XqyLOu3oiDqWRwgCAIAgCAIAgCA5A3vi/8AttT+5DJwhgIAgCAIAgCAIAgCAID6jkMTg6Ilrmm4cDYg94I1B5rD10MptbieYLtNlYzoc0xNrIPTA6UcweDiOdj6ShVrCnP4dPIm299Uoy2otp8UblmWqPNDS/JVQN+1zTTGzx4X1tz6w9JU9a0qU960/Ok9dY/qbOI11nrXqvt3HFBmnEMnPEWJtc5o+jm7v0b+7wJHJcFKUdCzq8nWXKEecpNJ8Y+q/wCMsbLmeqXHbNa7opT9HJpc+ieDv58l1jUTPNXnI9zbatZjxXqujy6zKzLlCkzM386xAutYSN6sg8HDiORuOSkUq86fwsqJQUt5T+atkdVhd34KfKYx80aTAeHB/wB3X0VZUr6EtJaPwIs7drWJYOymMw4G1swLXAzghwsQekk0IOoUG+earxwXkTLbfH6oplVi3H1YzsD+VQfro/6ghwuv2J/xfkWTt0pX1tJTMo2Oe91ULNY0lx/Jy8ANVcWElGcm+Hqj5VWWY4RC8M2aCiYJs7Ttpo+IiaQ6Z3LtA8Ghx8F2r8oQhpA3tOTatxLZhHL6vV9Bs3ZwhwVhhyPTNhB0MrhvSv8AxvflvE+AVRWuZ1Hls9hZfpunTW1cPPUt3a/tg7MJyJW5jf0uNOdGHcXS3MhHJt7j128FyUG9SVccs2lpHm6Cy1w3d/2yWVl7KNLgABo47v8AOP1f6jwb6gF1jBI8xecp3F18ctOC3f32mLmnPlHlm7ayTflH0UfWf97WzPvEetSqVtUqbloVkqkY7yns1bUqzHLsoz5NEfmxn8oR6T9D7O761Z0rOnDV6v8AOgizuG9xBVLOGQhgIAgCAIAgCAIAgMrDIo6iZjMQkMUbjumQC+5fQOIuLgG19QbXWs20spZNoJN4ZbuSdlkmF1cjsaMUsBgexjmH4xkG4SQR1fyZeO0dbiq2veKUEo6PPkS6dHZZDcZ2dyZbpXz5hmYyx3Io2dZ8j9bdwYNN4/G0B7VKhdKpLZgv6OUqKim2QpSiOEAQBAEAQBAEAQHoT4JsM+rJ+2PvVL7dV4+BY8xHgPgmwz6sn7Y+9PbqvHwHMR4D4JsM+rJ+2PvT26rx8BzEeB9R7KsNicHRCVrmm4ImcCD3gg3Cw72q9G/AyqKW5EqOFQzQdDXHp2DzxDnfja5PpHXmos8S3okUalWjLaptpkfds4w88GuHLpD71z5qJbLl2+4ruJFhOHMwpm5TyPc3sEj963gTqPC9ltGKiVtxXlXltSik+pYM/pB3j8VsR8M6K146J+o+I7t5FYe43pp7a+qPMyjLcfUjOwP5VB+uj/qCHC6/Yn/F+R6QkIeCA61+0EXHhdSj5ksp5wRasyHR1zy+tMr3ni50xJ/n+5c+biWtPlm6pR2YYS6oo2GB5Xo8DO9QRt3/AK7jvOHgTw9VllQiiPdco3VysVJacFojd9IO8fityDhmFi1C3FI+jllkY08eifuOP3h1h6iFtGey8mHFsh/wTYZ9WT9sfepPt1Xj4GnMRfQPgmwz6sn7Y+9PbqvHwMcxHgPgmwz6sn7Y+9PbqvHwHMR4GtzNsyw7DqKpmpGv34qeWRt5SRvNY5wuO3UcF0pXlWU4xb3tGHQjjcUarYrwgCAIAgCAIAgNvlyKjfLfMckrYx82JgJdyLieqPAE+C5VXUx7i16zpT2M+8ek8o4hT4hRxOwLeEDR0bN69wGdS3W1NrW1VJWjKM2p7yfFrGhCtrdZhtS5sGYHTNnjZvxuiaTuh/InccCWa9unEKTaRrL3oYwc6uxukUbM0NcRCS5t9CRYkd5FzbwuVbLrILxnQ+FkwEAQBAEAQBAEBIbLx+yuB9rFk2VwAsmyuAFk2VwAsmyuAFk2VwAsmyuAFk2VwAsmyuACyAgFljZXACybK4AWTZXACybK4AWTZXACybK4AWTZXACybK4A66gdR32T/JdreK52H1XmQuUv/wAdb+E//lmiXqj5CEAQBAEAQBAEAQG9rMzyy0dPSUhMcMF3HddZz5S90m+SOG6XdUdlr8bbvFUY7bm9W/I7Oq9lJHxmfMT8yuhkxAflo4RE944PDXOc1xHYeub9ml9L2GaVJU8pbs5MVKm3g0q6nIIAgCAIAgCAIAgJV5BL5qT2D7l5DJ9m5+l8y7x5BL5qT2D7kyOfpfMu8eQS+ak9g+5Mjn6XzLvHkEvmpPYPuTI5+l8y7x5BL5qT2D7kyOfpfMu8eQS+ak9g+5Mjn6XzLvHkEvmpPYPuTI5+l8y7x5BL5qT2D7kyOfpfMu84NBKOMb/ZPuTJnn6fzLvMdDocgb2jUDeDI8gl81J7B9yZOXP0vmXePIJfNSewfcmRz9L5l3jyCXzUnsH3Jkc/S+Zd48gl81J7B9yZHP0vmXePIJfNSewfcmRz9L5l3jyCXzUnsH3Jkc/S+Zd48gl81J7B9yZHP0vmXePIJfNSewfcmRz9L5l3nVVUUjI3l8bwA0kktNrWPJdbf92H1XmQ+Ua1N2dZKS+CXT/5ZGl6o+ShAEAQBAEAQBAEAQBAEAQBAEAQBAEAQBAXx8NVD5mr9iP/ADKo/wAfU4rx+xO9ogPhqofM1fsR/wCZP8fU4rx+w9ogPhqofM1fsR/5k/x9TivH7D2iB20m2GkrXiOjpq173cGsjYXHwAlusOxmllyX52GyrRe4n1BUuq4w6aJ8RPzJN3eHjuuc396hyWHjOTojvJtxWDJFMZ2h0WFP3N50ru3oQHAeJLg0+olc3URb23Id3XjtYUV/608MNjBs9x427dwymqn953GBo+04yWHhxRVM7kLnkedtHNWpBdrz3bJJKp4fE/d+q4eBsdFu9xV0/jX1PMqjLcfUzOwP5VB+uj/qCHC6/Yn/ABfkeki8NIBIueHPwUo+YH0gNTjuOf6K3elp55GAauia1wHiN8OHja3Nayls9BMtbT2h7KnFPhJtemCNwbVKKRwD2ztBPxnMbYczZ5P4ArTnUWcv05dpZTi+1+qRI6jH2CDp8MjfVM7RT7jnD1Oe2/gLnku9NKb3pFJWpVKMtmpFpkNk2z0UTi2WnrGuabEGNgIPcQZbg8lMVhUeuV+dhFdeK3nz8NVD5mr9iP8AzJ/j6nFeP2Me0QHw1UPmav2I/wDMn+PqcV4/Ye0QNfmPa5R4pR1EFPFUh00EkbS5rN0F7HNBdaUm1z2ArpTsZxmpNrRr83GHcQwUurMhBAEAQBAEAQBAEAQBAEAQErwvIdRjtIKjLzmTcWvivuSMeOLdTuuFiCDvAkEaX0UeVzGE9meh3jR2llEyzrsunq5qYZfa0sbTMikc9wa0Oj6oe7i47wI4A/FUWheRSe3xz3nWpRcmsFX4zRNw6d8VPKJRGd0vaLNLh8bd1NwDcb2l7X4WU+EnKKbWCNOKi8IwluaBAEAQBAd1JSvrXiOjY573cGsBLj4AarDaiss2UW9xZmVdjk1XZ+ZH9C3j0bCDKftHVrPVvepQKt/FaQ1JMLf5i3MBy9TZdj3cJibGLdZ3Fzub3HrO9ZVdUqzqPMmSYxS0Ro8xbRaXCLtpD08g7GHqA+k7h+F1HdRLcXdnyHcV/en7sevf2L74IBUYpiOe3llMHdHfVkfViH23E6+BJ5Bcm3LQ9FC3sOTI7Uvi4vWXYvt2s7J8Kw7J+uaJvKJxr5NBrY+mbj+It8CpdCyqVNejw/spL/8AUsn7tFbK4vf9l4kdzDtKqcSb0WEhtJTjQMh0dbm8AEfdDfWrejZU6e/V+HceTrXdSpJyb1695aGyY3wJl++f+5IoF9+6+zyJVt/r2FNqrW4+rmdgfyqD9dH/AFBDhdfsT/i/Isbb3IYaOmdCS1wqwQWmxB6OXUEahXPJ6TnLPD1R8qrvEcoiGVtrlVhdmY0PKYx846TAePB/3tfSUirYwlrHR+BxhcNaSLgy1m+kzM381Sgutcxu6sg8WniOYuOaratCdP4kSozUtxi5jyLS47dzm9FKfpI9Ln0hwd/Pmo8qaZb2fLFzbaJ5jwfo+jy6iua/K2IZOeZcMc5zR9JD3fpGd3iCOa5OMo6npaXKNlyhHm6qSfCXo/8AjOX5lo80NDM60437WFTCLPHjbW3LrD0V3o3dSnuen50FZffpnOZUHnqfo/v3mlxrZlKxnTZWlbWQegR0o5EcHEcrH0VcUb+nP4tPI8jcWNSjLZkmnwZBJGGJxbKC1zTYtIsQe4g6g8lNTzqQmmt58rJgIAgCA7qSmfWPDKRrnvdezWi7jYE2A4k2HALDaSyzKTbwjeZKyy7Mlb5M+7N2ORz76ObZtm3H6xzLg9hK416ypw2vp+dx1p09p4ZpqaglqS9sEb3GMEyANJ3AL3LzwaBY3JsNF1corVs02GYy2NAgCAIAgCA+mN3iA4gAnib2HM2BP4ArBku3ZFJhuGvMWE1Uk1TM3r3jkYyzLnqgt3Ra51JJ17L2VXec7JZlHCXWidS2FomWFmOvhw2llfjDyyHd3XubvbwDyGC251gbuFiNQoVOMpSSjvOraS1PM+ZaOjpZP/jVS6aMn4r43MezlctAeOYAPLtV7SlUa99Yf1IFSMU8xZpl1OQQBAEBaWVdjk1ZZ+Y39Czj0TCDKftHVrPVvepV9W/itIakuFv8xbmA5epsux7uERNjHzncXO5vces71lV1SrOo8yZJjFLRGjzFtFpcIu2kPTyDsYeoD6TuH4XUd1Etxd2fIdxX96fux69/YvvggFRimI57eWUwd0d9WR9WIfbcTr4EnkFybctD0ULew5MjtS+Li9Zdi+3azsnwrDsn65om8onH/wBaDWx9M3H8Rb4FS6FlUqa9Hh/ZSX/6lk/dorZXF7/svEjuYdpVViTeiwkNpKcaBkOjrc3gAj7ob61b0bKnT36vw7jyda7qVJOTevXvIUphGyEMHoTZL/sTP+/+5IqS+/dfZ5Fpbf69hTiq1uPq5nYH8qg/XR/1BDhdfsT/AIvyLE2//Iaf/lD+1Krnk/439PVHyqv8BRitiAfUchicHREtc03DgbEHvBGoPNY36GU2txYmVtrlVhdmY0PKYx846TAePB/3tfSUKrYwlrHR+BIhcNaSLgy1m+kzM381Sgvtcxu6sg8WniOYuOaratCdP4kSozUtxi5jyLS47dzm9FKfpI9CT6Q4O/nzUeVNMt7Pli5ttE8x4P0fR5dRXNflbEMnPMuGOc5o+kh7v0jO7xBHNcnGUdT0tLlGy5QjzdVJPhL0f/GcvzLR5oaGZ1pxv2sKmEWePG2tuXWHorvRu509z0/OgrL79M5zKg89T9H9+80OYtnL6OF1Tl+ZlVTNaXOcCBIxoFzvDg6wGtrH0VcUL6FTCej8DyNzY1KMnGSw+sgynEEIAgNnl/CanF5mtwON7pGuDg5mm4QbhxdwZYjQk8RpqudScIR996G9OMm/dPUOE07xHG/FWx+U9GGyPjGhOlw0kA2JF7Kgm1lqO4sURLapg1VXUPRZYjZuOeXzsZZsjxfes0WAdd1y7W5sONyFJtakIzzUf0OdWMnHETz3NE6BxbO0tcDYtcCHA9xB1BVymnqiA1jRnwsmAgCAIAgCA3mUMwnLE0k9O3ekMDo47/Fa9zmdd3eA0O07SQuNalzqUXuydaU9jLMuiznP5NVU2KudNHUtLruN3MmuHh7b9hcBdvDtFtQ7WVvHajKOjXkZVZtNSIwpBxCAIAgCA9I5i2jUuE3bRnp5B2MPUB9J3D8L+peYk2tyZ6qz5JqV/enJRj1vXsX3wV3W49XZ1kMbHAM7WNcGRgemSdfWTyC5OM5b0z0lKlydydHbbWeL1fYvt2mTJhuG5TAdmWcVM1ringNx943H8RbfuKk0LGpU+nh/ZT3/AOppP3aK2Vxe/wCy8SPZh2lVWJN6LCQ2jpxoI4dHW5vABH3Q31q3o2VOnv18u48nWu6lSTk3r17yFKYRshDAQBAX9spq44sDY2V7Afy+hcAf/JJzVLfJuq+zyLS2a93sKhBVYoSxuZ9T5+l8y70ZuCuDamAuIA6Zn9QTYlwZHuq1N0J4kvhfSuBYG3mpZPRU4ge1xFV81wP0cvcrjk9NTf09UfLq79wpJWpBCAID6jeYnB0RLXNNwQbEHvBGoPNY3mU2txYmVdrlVhdmY0PKYxpvHSYD7XB/3tT9ZQqtjCWsdH4EiFw1pIt3L2dKLMDN6gmaCB1mPO7I3xB4+IuOarqlCpTfvIlRmpbjXZjyth+O3c58cUp+kjc0XPpC9nfz5qPKlnoLaz5YuLbRPajwfo+jy6issw5dqMtslNJK2SJ0bmudE/iwggiRt72seY5pQpzjWg8dK8y8uOVLO9tKkZaSUZNJ8cPGH/x9RXS9OfOggCA7Iah9ObwOc097SR/JYaT3mU2txZ+DbRDljCYGxkz1Usj3uEjnEMjEhaN43vdzWdUdl97hYOgTtecqvoS4ccEvntmK4mq2mZn/ANdkp6jB5pGxyQbr4g8jckY5xcHgG17Pbr2gAhdLWjsJxktc+BrWm3hpkCc4vN3m57yphGOEMBAEAQBAEAQBAEAQBAEAQBACL8UMgC3BDAQBAEAQBAcFoPFDOWcoYCA4AtwQzk5QwEAQBAEAIvxQycbg7gmRlgNA4BBlnKGAgCAIAgCAIAgCAIAgLh2UZMo8QY6pE5n3onwvidFuGMvaA6/Xdc7hIBGlnH1Vl3XqRezjHTv3kyjTjvK/zpgUGXKgwUNS6d7NJPyW6GH6u9vnePfYADvvcCbQqSqR2msdpwqwUXhMjy7HIIAgCAIAgCAIAgCAIAgCAIAgCA5AvwQHCAIAgCAIAgCAIAgCAIAgCAIAgCAIAgCAIAgN9hWb6rBacQYO/oW9KZXOaOu51mgBxNxugNHVA11ve9lxnQhOW1LXoOsarisIwcdxZ+OVD56sNEkm7vbosCQ0N3rX0vugnndb04KEdlGs57Tya9bmgQBAEAQBAEAQBAEAQBAEAQBAEBMNk+Ef6visO+LshvM77lt3+NzPwKjXc9ik+vQ70I5kafN+E/6FX1EAFmskO59h3XZ/C4LpRnt01I0qxxJmnXU5hAEAQBAEAQBAEAQBAEAQBAEAQBAEAQBAEAQBAEAQBAEAQBAEAQBAEAQBAEBscv4k3CqhslTG2aPhJE9oIew2uNdAdAQewgLnUhtRwnhm9OWy9S36/ZTQ4/E2fLMroRI0Pb8+Ig68Cd5vhvad2irY3tSD2ZrPmS3RjLVG22W5Ikyj5Q7Eix0kjmtaWEkdG0E31AIJLjceiFzurhVcbJtSp7Bg7SNnUuaqyKbDnsYDHuSl99N03aWgDrEhxHEfFGq3trpUoOLMVKW28mLLs9w7JdK+qx8uqTGLgOO6xz+Aa1gOu8exxcO3sW3tVWtLZhoYVKEFllM4hWGvlfJIGtLjfdY0NY0cA1oGgAAAHIKzjHZWCHJ5eTHWxqEAQBAEAQBAEAQBAEAQBAEAQBAEAQBAEAQBAEAQBAEAQBAEAQBAEAQBACbcUBe2xGnraOnezEoyymPXhL9H7xPWDW8dw8bm2uovvXFRfOm5Zi9eknUVJLDLNUE7hAUzt0grah7HGMmiiFw5mo3yOs6UfMsNATpYnW7rCzsHTSevvP8ANCNXUnu3FRKyIYQBAEAQBAEAQBAEAQBAEAQBAEAQBAEAQBAEAQBAEAQBAEAQBAEAQBAEAQE+yPj2EZfLX18FTLONekexhYw/o29Jp9ogu8OCh16depomkvzqJVOVOJaGGbUcPxKRkUL5A+R7WNDonaucQ0C4BA1PFQJWdWKba8TuqsXuJqop0B0QECn2uYa0dR8r/CJ3/wCrKWrKtw8Tk60F0lUZ0xLC8WJkwCCoglJuRusELvuiQlh5t07x2qxowrQ0m014+RHqSpyWVvIgpJHCAIAgCAIAgCAIAgCAIAgCAIDJw2hficrYqSxe82YC4N3ndjQTYAngLkXJA7VrKSiss2jHaeCX5JyHNilZJBjMUkQZTyHrtIG+R0bCDazrOdvAi46ijV7mMYKUXnU706Lz7xHoss1TopJpYXsiiBL5JOqwW0sCfjku0Abc3IXbnoZST1Zz5qRqF1OQQBAEAQBAEAQBAEAQBAEAQBAEAQEo2YU3lWL0jSNBIX+wx7x+9oUe6eKMjtQWZlt7T9oAy0zoMKINU8ceIiafnOHAuPzWnxOlg6utbbnHtS3eZJq1djRbzZ7Pc7R5uh69mVEY/KRjh3b7O0tP7joewnncW7pS6janUU0eecw03kdZUR2tuVErR4B7gP3BXVN5gn1Ig1FiTNetzQIAgCAIAgCAIAgCAIAgCAIAgCA3GWsBkx6UNppIogCCZJJAwN5t13nHu3R4kcVyq1VTWWsnWnByZ6gwoFsEYllEzmsDXSAAB7gLF1gSBc62uqGXxPCwT1uIXtdwWTHadjKSpij6Ml7opHBokPYd4nS2tgRYk6kWBUq0qKEstZ9DnVi5LGTz9NEYHFsvFpsbEEX5EEg+INlcJ5WUQGsPB8LJgIAgCAIAgCAIAgCAIAgCAIAgCA3OVsfdluZ09K0GTonMjJ4Nc6w3yO2w3tO8hcqtJVI7L3ZOlOew8mqqZ3VT3PqXFz3kuc5xuSTqSV0SSWEaNtvLO/CcSlweZk2HPLJGG4I/eCO0EaELE4Ka2ZbjMZOLyjvzFin+tVUtQG7nSkOLQbgO3QHW5FwJHitaUNiCjwM1JbTya1dDQIAgCAIAgCAIAgCAIAgCAIAgCAceKAn9DtAflvDaaly/u9KC6SaQtu0b0jniIDtu228ewaDXVsOVsqlSU57v63krntmKS3mq2h49HmmeGppxuudTtZJGeLZGuffX5wIc2x7uNjcDpbU3Si4PiaVpqWGiKqQcAgCAIAgCAIAgCAIAgCAIAgCAIAgCAIAgCAIAgCA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7" name="AutoShape 13" descr="data:image/jpeg;base64,/9j/4AAQSkZJRgABAQAAAQABAAD/2wCEAAkGBxQHEBUUBxQWFhUVFBwYGRgXGCMgGBwaHhwYGB4aGCIkHCggGiYlHhccLTEhJSorLjIuHCA1ODMsNygtLisBCgoKDg0OGxAQGzEmHyYsLCw4Ny0sNTQsLCwsLCwsLCwrLDQsLDQsLCwsLCwsLCwsNCwuLCwsLCwsLSwsLCwsLP/AABEIAJ8BPgMBEQACEQEDEQH/xAAcAAEAAgIDAQAAAAAAAAAAAAAABgcEBQEDCAL/xABIEAABAwIDBAUGCQsEAgMAAAABAAIDBBEFBiEHEjFhEyJBUXEUU2KBktEXMjRCQ1JygpEjJWNzk6GisbKz0xU1dIMz8CZEwv/EABsBAQACAwEBAAAAAAAAAAAAAAAEBQECAwYH/8QANxEAAgEDAQMJBwQDAQEBAAAAAAECAwQRIRIxUQUTQWGBkaGxwRQiMlJx0fAGM3LhFULxYrI0/9oADAMBAAIRAxEAPwDsoM04hk54ixNrnNH0c3d+jf3eBI5KOpSjoe6q8nWN/HnKTSfGPqv+MsbLmeqXHbNa7opT9HJoSfRPB38+S6xqJnmrzke5ttWtqPFeq6PLrMnMuT6TMw/OkQL7WEjerIPBw4jkbjkpFKvOn8LKiUFLeVBmnZHVYXd+CnymMfNAtMB9ng/7up+qrOlfQlpLR+BFnbtaxK7kYYnFsoLXNNiCLEHuIOoPJTN5Haa3nysmAgCA9CbJf9iZ/wB/9yRUl9+6+zyLS2/17CnFVrcfVzOwP5VB+uj/AKghwuv2J/xfkWJt/wDkNP8A8of2pVc8n/G/p6o+VV/gKMVsQAgCA7aSmfWvEdGxz3u4NY0lx8ANVhtJZZsot7if4Zs0FEwTZ2nbSx8RE0h0zuXaB4NDj4Kvr8oQhpHX88SwtOTatxLZhHL6vV9BsnZvhwVhhyPTNhB0MrhvTP8AxvflvE+AVRWualR5bPYWX6bp01tXDz1Ld2v7YO7CciVuZH9Ljb3Rh3F0tzIRybe49dvBclCTJVxyxaWkeboJN9W7v+2SXYvlGlwDC600cd3+Rz/lH6v/APE/geDfUApdtBKrH6rzPL3vKdxdZU5acFu/vtPOq9EebCAIAgCAIAgCAIAgCAIAgCAIAgCAIAgCAnuC7TZWMEOaYm1kHpgdKOYdwcRzsfSUGtYU5/Dp5E63vqlGW1FtPijdMy1R5oaX5KqBv2uaaY2ePC+tufWHpKnrWk6e9afnSeusf1NnEa6z1r1X27jigzTiGTniLE2uc0fRzd36N/d4EjkuClKOhZ1eTrLlCPOUmk+MfVf8ZY2XM9UuO2a13RSn6OTQk+ieDv58l1jUTPNXnI9zbatZjxXqujy6zJzLlCkzM386RAvtYSN6sg8HDiORuOSkUq86fwsqJQUt5UGadkdVhd34KfKYx80aTAeHB/3dfRVlSvoS0lo/Aizt2tYldyMMTi2UFrmmxBFiD3EHUHkpq1I7TW8+VkwehNkv+xM/7/7kipL7919nkWlt/r2FOKrW4+rmdgfyqD9dH/UEOF1+xP8Ai/IsTb/8hp/+UP7UqueT/jf09UfKq/wFGK2IB3UlK+teI6NjnvdwawEuPgBqsNpLLNlFvcT7DNmgomCbO07aaPiImkOmdy7QPBocfBV9flCENI6lhacm1biWzCOX1er6DZuzhDgrDDkembCDoZXDelf+N78t4nwCqK1zUqPLZ7Cy/TdOmtq4eepbu1/bB24TkStzG/pcac6MO4uluZCOTb3Hrt4LkoN6kq45ZtLSPN0Flrhu7/tksnL2UaXAADRx3f5x+r/UeDfUAusYJHmLzlO4utJy04Ld/faYuac+0eWbtrJN+UfRR9Z/3tbM+8R61KpW1SpuWhWSqRjvKczdtOq8xNdHDaCBwLSxmrnNOhD3kagjsaAOw3VnRtIU9XqyLOu3oiDqWRwgCAIAgCAIAgCA5A3vi/8AttT+5DJwhgIAgCAIAgCAIAgCAID6jkMTg6Ilrmm4cDYg94I1B5rD10MptbieYLtNlYzoc0xNrIPTA6UcweDiOdj6ShVrCnP4dPIm299Uoy2otp8UblmWqPNDS/JVQN+1zTTGzx4X1tz6w9JU9a0qU960/Ok9dY/qbOI11nrXqvt3HFBmnEMnPEWJtc5o+jm7v0b+7wJHJcFKUdCzq8nWXKEecpNJ8Y+q/wCMsbLmeqXHbNa7opT9HJpc+ieDv58l1jUTPNXnI9zbatZjxXqujy6zKzLlCkzM386xAutYSN6sg8HDiORuOSkUq86fwsqJQUt5T+atkdVhd34KfKYx80aTAeHB/wB3X0VZUr6EtJaPwIs7drWJYOymMw4G1swLXAzghwsQekk0IOoUG+earxwXkTLbfH6oplVi3H1YzsD+VQfro/6ghwuv2J/xfkWTt0pX1tJTMo2Oe91ULNY0lx/Jy8ANVcWElGcm+Hqj5VWWY4RC8M2aCiYJs7Ttpo+IiaQ6Z3LtA8Ghx8F2r8oQhpA3tOTatxLZhHL6vV9Bs3ZwhwVhhyPTNhB0MrhvSv8AxvflvE+AVRWuZ1Hls9hZfpunTW1cPPUt3a/tg7MJyJW5jf0uNOdGHcXS3MhHJt7j128FyUG9SVccs2lpHm6Cy1w3d/2yWVl7KNLgABo47v8AOP1f6jwb6gF1jBI8xecp3F18ctOC3f32mLmnPlHlm7ayTflH0UfWf97WzPvEetSqVtUqbloVkqkY7yns1bUqzHLsoz5NEfmxn8oR6T9D7O761Z0rOnDV6v8AOgizuG9xBVLOGQhgIAgCAIAgCAIAgMrDIo6iZjMQkMUbjumQC+5fQOIuLgG19QbXWs20spZNoJN4ZbuSdlkmF1cjsaMUsBgexjmH4xkG4SQR1fyZeO0dbiq2veKUEo6PPkS6dHZZDcZ2dyZbpXz5hmYyx3Io2dZ8j9bdwYNN4/G0B7VKhdKpLZgv6OUqKim2QpSiOEAQBAEAQBAEAQHoT4JsM+rJ+2PvVL7dV4+BY8xHgPgmwz6sn7Y+9PbqvHwHMR4D4JsM+rJ+2PvT26rx8BzEeB9R7KsNicHRCVrmm4ImcCD3gg3Cw72q9G/AyqKW5EqOFQzQdDXHp2DzxDnfja5PpHXmos8S3okUalWjLaptpkfds4w88GuHLpD71z5qJbLl2+4ruJFhOHMwpm5TyPc3sEj963gTqPC9ltGKiVtxXlXltSik+pYM/pB3j8VsR8M6K146J+o+I7t5FYe43pp7a+qPMyjLcfUjOwP5VB+uj/qCHC6/Yn/F+R6QkIeCA61+0EXHhdSj5ksp5wRasyHR1zy+tMr3ni50xJ/n+5c+biWtPlm6pR2YYS6oo2GB5Xo8DO9QRt3/AK7jvOHgTw9VllQiiPdco3VysVJacFojd9IO8fityDhmFi1C3FI+jllkY08eifuOP3h1h6iFtGey8mHFsh/wTYZ9WT9sfepPt1Xj4GnMRfQPgmwz6sn7Y+9PbqvHwMcxHgPgmwz6sn7Y+9PbqvHwHMR4GtzNsyw7DqKpmpGv34qeWRt5SRvNY5wuO3UcF0pXlWU4xb3tGHQjjcUarYrwgCAIAgCAIAgNvlyKjfLfMckrYx82JgJdyLieqPAE+C5VXUx7i16zpT2M+8ek8o4hT4hRxOwLeEDR0bN69wGdS3W1NrW1VJWjKM2p7yfFrGhCtrdZhtS5sGYHTNnjZvxuiaTuh/InccCWa9unEKTaRrL3oYwc6uxukUbM0NcRCS5t9CRYkd5FzbwuVbLrILxnQ+FkwEAQBAEAQBAEBIbLx+yuB9rFk2VwAsmyuAFk2VwAsmyuAFk2VwAsmyuAFk2VwAsmyuACyAgFljZXACybK4AWTZXACybK4AWTZXACybK4AWTZXACybK4A66gdR32T/JdreK52H1XmQuUv/wAdb+E//lmiXqj5CEAQBAEAQBAEAQG9rMzyy0dPSUhMcMF3HddZz5S90m+SOG6XdUdlr8bbvFUY7bm9W/I7Oq9lJHxmfMT8yuhkxAflo4RE944PDXOc1xHYeub9ml9L2GaVJU8pbs5MVKm3g0q6nIIAgCAIAgCAIAgJV5BL5qT2D7l5DJ9m5+l8y7x5BL5qT2D7kyOfpfMu8eQS+ak9g+5Mjn6XzLvHkEvmpPYPuTI5+l8y7x5BL5qT2D7kyOfpfMu8eQS+ak9g+5Mjn6XzLvHkEvmpPYPuTI5+l8y7x5BL5qT2D7kyOfpfMu84NBKOMb/ZPuTJnn6fzLvMdDocgb2jUDeDI8gl81J7B9yZOXP0vmXePIJfNSewfcmRz9L5l3jyCXzUnsH3Jkc/S+Zd48gl81J7B9yZHP0vmXePIJfNSewfcmRz9L5l3jyCXzUnsH3Jkc/S+Zd48gl81J7B9yZHP0vmXePIJfNSewfcmRz9L5l3nVVUUjI3l8bwA0kktNrWPJdbf92H1XmQ+Ua1N2dZKS+CXT/5ZGl6o+ShAEAQBAEAQBAEAQBAEAQBAEAQBAEAQBAXx8NVD5mr9iP/ADKo/wAfU4rx+xO9ogPhqofM1fsR/wCZP8fU4rx+w9ogPhqofM1fsR/5k/x9TivH7D2iB20m2GkrXiOjpq173cGsjYXHwAlusOxmllyX52GyrRe4n1BUuq4w6aJ8RPzJN3eHjuuc396hyWHjOTojvJtxWDJFMZ2h0WFP3N50ru3oQHAeJLg0+olc3URb23Id3XjtYUV/608MNjBs9x427dwymqn953GBo+04yWHhxRVM7kLnkedtHNWpBdrz3bJJKp4fE/d+q4eBsdFu9xV0/jX1PMqjLcfUzOwP5VB+uj/qCHC6/Yn/ABfkeki8NIBIueHPwUo+YH0gNTjuOf6K3elp55GAauia1wHiN8OHja3Nayls9BMtbT2h7KnFPhJtemCNwbVKKRwD2ztBPxnMbYczZ5P4ArTnUWcv05dpZTi+1+qRI6jH2CDp8MjfVM7RT7jnD1Oe2/gLnku9NKb3pFJWpVKMtmpFpkNk2z0UTi2WnrGuabEGNgIPcQZbg8lMVhUeuV+dhFdeK3nz8NVD5mr9iP8AzJ/j6nFeP2Me0QHw1UPmav2I/wDMn+PqcV4/Ye0QNfmPa5R4pR1EFPFUh00EkbS5rN0F7HNBdaUm1z2ArpTsZxmpNrRr83GHcQwUurMhBAEAQBAEAQBAEAQBAEAQErwvIdRjtIKjLzmTcWvivuSMeOLdTuuFiCDvAkEaX0UeVzGE9meh3jR2llEyzrsunq5qYZfa0sbTMikc9wa0Oj6oe7i47wI4A/FUWheRSe3xz3nWpRcmsFX4zRNw6d8VPKJRGd0vaLNLh8bd1NwDcb2l7X4WU+EnKKbWCNOKi8IwluaBAEAQBAd1JSvrXiOjY573cGsBLj4AarDaiss2UW9xZmVdjk1XZ+ZH9C3j0bCDKftHVrPVvepQKt/FaQ1JMLf5i3MBy9TZdj3cJibGLdZ3Fzub3HrO9ZVdUqzqPMmSYxS0Ro8xbRaXCLtpD08g7GHqA+k7h+F1HdRLcXdnyHcV/en7sevf2L74IBUYpiOe3llMHdHfVkfViH23E6+BJ5Bcm3LQ9FC3sOTI7Uvi4vWXYvt2s7J8Kw7J+uaJvKJxr5NBrY+mbj+It8CpdCyqVNejw/spL/8AUsn7tFbK4vf9l4kdzDtKqcSb0WEhtJTjQMh0dbm8AEfdDfWrejZU6e/V+HceTrXdSpJyb1695aGyY3wJl++f+5IoF9+6+zyJVt/r2FNqrW4+rmdgfyqD9dH/AFBDhdfsT/i/Isbb3IYaOmdCS1wqwQWmxB6OXUEahXPJ6TnLPD1R8qrvEcoiGVtrlVhdmY0PKYx846TAePB/3tfSUirYwlrHR+BxhcNaSLgy1m+kzM381Sgutcxu6sg8WniOYuOaratCdP4kSozUtxi5jyLS47dzm9FKfpI9Ln0hwd/Pmo8qaZb2fLFzbaJ5jwfo+jy6iua/K2IZOeZcMc5zR9JD3fpGd3iCOa5OMo6npaXKNlyhHm6qSfCXo/8AjOX5lo80NDM60437WFTCLPHjbW3LrD0V3o3dSnuen50FZffpnOZUHnqfo/v3mlxrZlKxnTZWlbWQegR0o5EcHEcrH0VcUb+nP4tPI8jcWNSjLZkmnwZBJGGJxbKC1zTYtIsQe4g6g8lNTzqQmmt58rJgIAgCA7qSmfWPDKRrnvdezWi7jYE2A4k2HALDaSyzKTbwjeZKyy7Mlb5M+7N2ORz76ObZtm3H6xzLg9hK416ypw2vp+dx1p09p4ZpqaglqS9sEb3GMEyANJ3AL3LzwaBY3JsNF1corVs02GYy2NAgCAIAgCA+mN3iA4gAnib2HM2BP4ArBku3ZFJhuGvMWE1Uk1TM3r3jkYyzLnqgt3Ra51JJ17L2VXec7JZlHCXWidS2FomWFmOvhw2llfjDyyHd3XubvbwDyGC251gbuFiNQoVOMpSSjvOraS1PM+ZaOjpZP/jVS6aMn4r43MezlctAeOYAPLtV7SlUa99Yf1IFSMU8xZpl1OQQBAEBaWVdjk1ZZ+Y39Czj0TCDKftHVrPVvepV9W/itIakuFv8xbmA5epsux7uERNjHzncXO5vces71lV1SrOo8yZJjFLRGjzFtFpcIu2kPTyDsYeoD6TuH4XUd1Etxd2fIdxX96fux69/YvvggFRimI57eWUwd0d9WR9WIfbcTr4EnkFybctD0ULew5MjtS+Li9Zdi+3azsnwrDsn65om8onH/wBaDWx9M3H8Rb4FS6FlUqa9Hh/ZSX/6lk/dorZXF7/svEjuYdpVViTeiwkNpKcaBkOjrc3gAj7ob61b0bKnT36vw7jyda7qVJOTevXvIUphGyEMHoTZL/sTP+/+5IqS+/dfZ5Fpbf69hTiq1uPq5nYH8qg/XR/1BDhdfsT/AIvyLE2//Iaf/lD+1Krnk/439PVHyqv8BRitiAfUchicHREtc03DgbEHvBGoPNY36GU2txYmVtrlVhdmY0PKYx846TAePB/3tfSUKrYwlrHR+BIhcNaSLgy1m+kzM381Sgvtcxu6sg8WniOYuOaratCdP4kSozUtxi5jyLS47dzm9FKfpI9CT6Q4O/nzUeVNMt7Pli5ttE8x4P0fR5dRXNflbEMnPMuGOc5o+kh7v0jO7xBHNcnGUdT0tLlGy5QjzdVJPhL0f/GcvzLR5oaGZ1pxv2sKmEWePG2tuXWHorvRu509z0/OgrL79M5zKg89T9H9+80OYtnL6OF1Tl+ZlVTNaXOcCBIxoFzvDg6wGtrH0VcUL6FTCej8DyNzY1KMnGSw+sgynEEIAgNnl/CanF5mtwON7pGuDg5mm4QbhxdwZYjQk8RpqudScIR996G9OMm/dPUOE07xHG/FWx+U9GGyPjGhOlw0kA2JF7Kgm1lqO4sURLapg1VXUPRZYjZuOeXzsZZsjxfes0WAdd1y7W5sONyFJtakIzzUf0OdWMnHETz3NE6BxbO0tcDYtcCHA9xB1BVymnqiA1jRnwsmAgCAIAgCA3mUMwnLE0k9O3ekMDo47/Fa9zmdd3eA0O07SQuNalzqUXuydaU9jLMuiznP5NVU2KudNHUtLruN3MmuHh7b9hcBdvDtFtQ7WVvHajKOjXkZVZtNSIwpBxCAIAgCA9I5i2jUuE3bRnp5B2MPUB9J3D8L+peYk2tyZ6qz5JqV/enJRj1vXsX3wV3W49XZ1kMbHAM7WNcGRgemSdfWTyC5OM5b0z0lKlydydHbbWeL1fYvt2mTJhuG5TAdmWcVM1ringNx943H8RbfuKk0LGpU+nh/ZT3/AOppP3aK2Vxe/wCy8SPZh2lVWJN6LCQ2jpxoI4dHW5vABH3Q31q3o2VOnv18u48nWu6lSTk3r17yFKYRshDAQBAX9spq44sDY2V7Afy+hcAf/JJzVLfJuq+zyLS2a93sKhBVYoSxuZ9T5+l8y70ZuCuDamAuIA6Zn9QTYlwZHuq1N0J4kvhfSuBYG3mpZPRU4ge1xFV81wP0cvcrjk9NTf09UfLq79wpJWpBCAID6jeYnB0RLXNNwQbEHvBGoPNY3mU2txYmVdrlVhdmY0PKYxpvHSYD7XB/3tT9ZQqtjCWsdH4EiFw1pIt3L2dKLMDN6gmaCB1mPO7I3xB4+IuOarqlCpTfvIlRmpbjXZjyth+O3c58cUp+kjc0XPpC9nfz5qPKlnoLaz5YuLbRPajwfo+jy6issw5dqMtslNJK2SJ0bmudE/iwggiRt72seY5pQpzjWg8dK8y8uOVLO9tKkZaSUZNJ8cPGH/x9RXS9OfOggCA7Iah9ObwOc097SR/JYaT3mU2txZ+DbRDljCYGxkz1Usj3uEjnEMjEhaN43vdzWdUdl97hYOgTtecqvoS4ccEvntmK4mq2mZn/ANdkp6jB5pGxyQbr4g8jckY5xcHgG17Pbr2gAhdLWjsJxktc+BrWm3hpkCc4vN3m57yphGOEMBAEAQBAEAQBAEAQBAEAQBACL8UMgC3BDAQBAEAQBAcFoPFDOWcoYCA4AtwQzk5QwEAQBAEAIvxQycbg7gmRlgNA4BBlnKGAgCAIAgCAIAgCAIAgLh2UZMo8QY6pE5n3onwvidFuGMvaA6/Xdc7hIBGlnH1Vl3XqRezjHTv3kyjTjvK/zpgUGXKgwUNS6d7NJPyW6GH6u9vnePfYADvvcCbQqSqR2msdpwqwUXhMjy7HIIAgCAIAgCAIAgCAIAgCAIAgCA5AvwQHCAIAgCAIAgCAIAgCAIAgCAIAgCAIAgCAIAgN9hWb6rBacQYO/oW9KZXOaOu51mgBxNxugNHVA11ve9lxnQhOW1LXoOsarisIwcdxZ+OVD56sNEkm7vbosCQ0N3rX0vugnndb04KEdlGs57Tya9bmgQBAEAQBAEAQBAEAQBAEAQBAEBMNk+Ef6visO+LshvM77lt3+NzPwKjXc9ik+vQ70I5kafN+E/6FX1EAFmskO59h3XZ/C4LpRnt01I0qxxJmnXU5hAEAQBAEAQBAEAQBAEAQBAEAQBAEAQBAEAQBAEAQBAEAQBAEAQBAEAQBAEBscv4k3CqhslTG2aPhJE9oIew2uNdAdAQewgLnUhtRwnhm9OWy9S36/ZTQ4/E2fLMroRI0Pb8+Ig68Cd5vhvad2irY3tSD2ZrPmS3RjLVG22W5Ikyj5Q7Eix0kjmtaWEkdG0E31AIJLjceiFzurhVcbJtSp7Bg7SNnUuaqyKbDnsYDHuSl99N03aWgDrEhxHEfFGq3trpUoOLMVKW28mLLs9w7JdK+qx8uqTGLgOO6xz+Aa1gOu8exxcO3sW3tVWtLZhoYVKEFllM4hWGvlfJIGtLjfdY0NY0cA1oGgAAAHIKzjHZWCHJ5eTHWxqEAQBAEAQBAEAQBAEAQBAEAQBAEAQBAEAQBAEAQBAEAQBAEAQBAEAQBACbcUBe2xGnraOnezEoyymPXhL9H7xPWDW8dw8bm2uovvXFRfOm5Zi9eknUVJLDLNUE7hAUzt0grah7HGMmiiFw5mo3yOs6UfMsNATpYnW7rCzsHTSevvP8ANCNXUnu3FRKyIYQBAEAQBAEAQBAEAQBAEAQBAEAQBAEAQBAEAQBAEAQBAEAQBAEAQBAEAQE+yPj2EZfLX18FTLONekexhYw/o29Jp9ogu8OCh16depomkvzqJVOVOJaGGbUcPxKRkUL5A+R7WNDonaucQ0C4BA1PFQJWdWKba8TuqsXuJqop0B0QECn2uYa0dR8r/CJ3/wCrKWrKtw8Tk60F0lUZ0xLC8WJkwCCoglJuRusELvuiQlh5t07x2qxowrQ0m014+RHqSpyWVvIgpJHCAIAgCAIAgCAIAgCAIAgCAIDJw2hficrYqSxe82YC4N3ndjQTYAngLkXJA7VrKSiss2jHaeCX5JyHNilZJBjMUkQZTyHrtIG+R0bCDazrOdvAi46ijV7mMYKUXnU706Lz7xHoss1TopJpYXsiiBL5JOqwW0sCfjku0Abc3IXbnoZST1Zz5qRqF1OQQBAEAQBAEAQBAEAQBAEAQBAEAQEo2YU3lWL0jSNBIX+wx7x+9oUe6eKMjtQWZlt7T9oAy0zoMKINU8ceIiafnOHAuPzWnxOlg6utbbnHtS3eZJq1djRbzZ7Pc7R5uh69mVEY/KRjh3b7O0tP7joewnncW7pS6janUU0eecw03kdZUR2tuVErR4B7gP3BXVN5gn1Ig1FiTNetzQIAgCAIAgCAIAgCAIAgCAIAgCA3GWsBkx6UNppIogCCZJJAwN5t13nHu3R4kcVyq1VTWWsnWnByZ6gwoFsEYllEzmsDXSAAB7gLF1gSBc62uqGXxPCwT1uIXtdwWTHadjKSpij6Ml7opHBokPYd4nS2tgRYk6kWBUq0qKEstZ9DnVi5LGTz9NEYHFsvFpsbEEX5EEg+INlcJ5WUQGsPB8LJgIAgCAIAgCAIAgCAIAgCAIAgCA3OVsfdluZ09K0GTonMjJ4Nc6w3yO2w3tO8hcqtJVI7L3ZOlOew8mqqZ3VT3PqXFz3kuc5xuSTqSV0SSWEaNtvLO/CcSlweZk2HPLJGG4I/eCO0EaELE4Ka2ZbjMZOLyjvzFin+tVUtQG7nSkOLQbgO3QHW5FwJHitaUNiCjwM1JbTya1dDQIAgCAIAgCAIAgCAIAgCAIAgCAceKAn9DtAflvDaaly/u9KC6SaQtu0b0jniIDtu228ewaDXVsOVsqlSU57v63krntmKS3mq2h49HmmeGppxuudTtZJGeLZGuffX5wIc2x7uNjcDpbU3Si4PiaVpqWGiKqQcAgCAIAgCAIAgCAIAgCAIAgCAIAgCAIAgCAIAgCA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9" name="AutoShape 15" descr="http://upload.wikimedia.org/wikipedia/commons/8/88/Flag_of_Australia_(converte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6" name="Group 36"/>
          <p:cNvGrpSpPr/>
          <p:nvPr/>
        </p:nvGrpSpPr>
        <p:grpSpPr>
          <a:xfrm>
            <a:off x="1143000" y="2362200"/>
            <a:ext cx="1676400" cy="2155483"/>
            <a:chOff x="1143000" y="2590800"/>
            <a:chExt cx="1676400" cy="2155483"/>
          </a:xfrm>
        </p:grpSpPr>
        <p:sp>
          <p:nvSpPr>
            <p:cNvPr id="27" name="TextBox 26"/>
            <p:cNvSpPr txBox="1"/>
            <p:nvPr/>
          </p:nvSpPr>
          <p:spPr>
            <a:xfrm>
              <a:off x="1406095" y="3730620"/>
              <a:ext cx="1103059" cy="1015663"/>
            </a:xfrm>
            <a:prstGeom prst="rect">
              <a:avLst/>
            </a:prstGeom>
            <a:noFill/>
          </p:spPr>
          <p:txBody>
            <a:bodyPr wrap="none" rtlCol="0">
              <a:spAutoFit/>
            </a:bodyPr>
            <a:lstStyle/>
            <a:p>
              <a:pPr algn="ctr"/>
              <a:r>
                <a:rPr lang="zh-TW" altLang="en-US" sz="2000" dirty="0">
                  <a:solidFill>
                    <a:prstClr val="black"/>
                  </a:solidFill>
                  <a:latin typeface="Calibri" panose="020F0502020204030204" pitchFamily="34" charset="0"/>
                  <a:ea typeface="華康儷中黑" panose="020B0509000000000000" pitchFamily="49" charset="-120"/>
                </a:rPr>
                <a:t>澳洲</a:t>
              </a:r>
              <a:endParaRPr lang="en-US" altLang="zh-TW" sz="2000" dirty="0">
                <a:solidFill>
                  <a:prstClr val="black"/>
                </a:solidFill>
                <a:latin typeface="Calibri" panose="020F0502020204030204" pitchFamily="34" charset="0"/>
                <a:ea typeface="華康儷中黑" panose="020B0509000000000000" pitchFamily="49" charset="-120"/>
              </a:endParaRPr>
            </a:p>
            <a:p>
              <a:pPr algn="ctr"/>
              <a:r>
                <a:rPr lang="en-US" sz="2000" dirty="0">
                  <a:solidFill>
                    <a:prstClr val="black"/>
                  </a:solidFill>
                  <a:latin typeface="Calibri" panose="020F0502020204030204" pitchFamily="34" charset="0"/>
                  <a:ea typeface="華康儷中黑" panose="020B0509000000000000" pitchFamily="49" charset="-120"/>
                </a:rPr>
                <a:t>Australia</a:t>
              </a:r>
            </a:p>
            <a:p>
              <a:pPr algn="ctr"/>
              <a:r>
                <a:rPr lang="en-US" sz="2000" dirty="0">
                  <a:solidFill>
                    <a:prstClr val="black"/>
                  </a:solidFill>
                  <a:latin typeface="Calibri" panose="020F0502020204030204" pitchFamily="34" charset="0"/>
                  <a:ea typeface="華康儷中黑" panose="020B0509000000000000" pitchFamily="49" charset="-120"/>
                </a:rPr>
                <a:t>2002</a:t>
              </a:r>
            </a:p>
          </p:txBody>
        </p:sp>
        <p:pic>
          <p:nvPicPr>
            <p:cNvPr id="3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43000" y="2590800"/>
              <a:ext cx="1676400" cy="1066800"/>
            </a:xfrm>
            <a:prstGeom prst="rect">
              <a:avLst/>
            </a:prstGeom>
            <a:noFill/>
            <a:ln w="9525">
              <a:noFill/>
              <a:miter lim="800000"/>
              <a:headEnd/>
              <a:tailEnd/>
            </a:ln>
          </p:spPr>
        </p:pic>
      </p:grpSp>
      <p:grpSp>
        <p:nvGrpSpPr>
          <p:cNvPr id="7" name="Group 37"/>
          <p:cNvGrpSpPr/>
          <p:nvPr/>
        </p:nvGrpSpPr>
        <p:grpSpPr>
          <a:xfrm>
            <a:off x="3810000" y="2362200"/>
            <a:ext cx="1523999" cy="2082463"/>
            <a:chOff x="3886200" y="2667000"/>
            <a:chExt cx="1523999" cy="2082463"/>
          </a:xfrm>
        </p:grpSpPr>
        <p:sp>
          <p:nvSpPr>
            <p:cNvPr id="24" name="TextBox 23"/>
            <p:cNvSpPr txBox="1"/>
            <p:nvPr/>
          </p:nvSpPr>
          <p:spPr>
            <a:xfrm>
              <a:off x="4230876" y="3733800"/>
              <a:ext cx="910314" cy="1015663"/>
            </a:xfrm>
            <a:prstGeom prst="rect">
              <a:avLst/>
            </a:prstGeom>
            <a:noFill/>
          </p:spPr>
          <p:txBody>
            <a:bodyPr wrap="none" rtlCol="0">
              <a:spAutoFit/>
            </a:bodyPr>
            <a:lstStyle/>
            <a:p>
              <a:pPr algn="ctr"/>
              <a:r>
                <a:rPr lang="zh-TW" altLang="en-US" sz="2000" dirty="0">
                  <a:solidFill>
                    <a:prstClr val="black"/>
                  </a:solidFill>
                  <a:latin typeface="Calibri" panose="020F0502020204030204" pitchFamily="34" charset="0"/>
                  <a:ea typeface="華康儷中黑" panose="020B0509000000000000" pitchFamily="49" charset="-120"/>
                </a:rPr>
                <a:t>台灣</a:t>
              </a:r>
              <a:endParaRPr lang="en-US" altLang="zh-TW" sz="2000" dirty="0">
                <a:solidFill>
                  <a:prstClr val="black"/>
                </a:solidFill>
                <a:latin typeface="Calibri" panose="020F0502020204030204" pitchFamily="34" charset="0"/>
                <a:ea typeface="華康儷中黑" panose="020B0509000000000000" pitchFamily="49" charset="-120"/>
              </a:endParaRPr>
            </a:p>
            <a:p>
              <a:pPr algn="ctr"/>
              <a:r>
                <a:rPr lang="en-US" sz="2000" dirty="0">
                  <a:solidFill>
                    <a:prstClr val="black"/>
                  </a:solidFill>
                  <a:latin typeface="Calibri" panose="020F0502020204030204" pitchFamily="34" charset="0"/>
                  <a:ea typeface="華康儷中黑" panose="020B0509000000000000" pitchFamily="49" charset="-120"/>
                </a:rPr>
                <a:t>Taiwan</a:t>
              </a:r>
            </a:p>
            <a:p>
              <a:pPr algn="ctr"/>
              <a:r>
                <a:rPr lang="en-US" sz="2000" dirty="0">
                  <a:solidFill>
                    <a:prstClr val="black"/>
                  </a:solidFill>
                  <a:latin typeface="Calibri" panose="020F0502020204030204" pitchFamily="34" charset="0"/>
                  <a:ea typeface="華康儷中黑" panose="020B0509000000000000" pitchFamily="49" charset="-120"/>
                </a:rPr>
                <a:t>2005</a:t>
              </a:r>
            </a:p>
          </p:txBody>
        </p:sp>
        <p:pic>
          <p:nvPicPr>
            <p:cNvPr id="36" name="Picture 5" descr="C:\Users\stephaniep\Desktop\download.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6200" y="2667000"/>
              <a:ext cx="1523999" cy="1014152"/>
            </a:xfrm>
            <a:prstGeom prst="rect">
              <a:avLst/>
            </a:prstGeom>
            <a:noFill/>
          </p:spPr>
        </p:pic>
      </p:grpSp>
    </p:spTree>
    <p:extLst>
      <p:ext uri="{BB962C8B-B14F-4D97-AF65-F5344CB8AC3E}">
        <p14:creationId xmlns:p14="http://schemas.microsoft.com/office/powerpoint/2010/main" val="65548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9573" y="3177599"/>
            <a:ext cx="8762999" cy="831973"/>
          </a:xfrm>
          <a:prstGeom prst="rect">
            <a:avLst/>
          </a:prstGeom>
          <a:noFill/>
          <a:ln w="9525">
            <a:noFill/>
            <a:miter lim="800000"/>
            <a:headEnd/>
            <a:tailEnd/>
          </a:ln>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314950209"/>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14848" y="4267200"/>
            <a:ext cx="3980952" cy="1538883"/>
          </a:xfrm>
          <a:prstGeom prst="rect">
            <a:avLst/>
          </a:prstGeom>
          <a:noFill/>
          <a:ln w="9525">
            <a:noFill/>
            <a:miter lim="800000"/>
            <a:headEnd/>
            <a:tailEnd/>
          </a:ln>
          <a:effectLst/>
        </p:spPr>
        <p:txBody>
          <a:bodyPr wrap="square">
            <a:spAutoFit/>
          </a:bodyPr>
          <a:lstStyle/>
          <a:p>
            <a:pPr marL="342900" indent="-342900" algn="ctr">
              <a:spcBef>
                <a:spcPts val="600"/>
              </a:spcBef>
            </a:pPr>
            <a:r>
              <a:rPr lang="zh-TW" altLang="en-US" sz="3600" kern="0" dirty="0">
                <a:solidFill>
                  <a:srgbClr val="35ACA2">
                    <a:lumMod val="50000"/>
                  </a:srgbClr>
                </a:solidFill>
                <a:latin typeface="Calibri" panose="020F0502020204030204" pitchFamily="34" charset="0"/>
                <a:ea typeface="華康儷中黑" panose="020B0509000000000000" pitchFamily="49" charset="-120"/>
              </a:rPr>
              <a:t>美安新加坡總經理</a:t>
            </a:r>
            <a:endParaRPr lang="en-US" altLang="zh-TW" sz="3600" kern="0" dirty="0">
              <a:solidFill>
                <a:srgbClr val="35ACA2">
                  <a:lumMod val="50000"/>
                </a:srgbClr>
              </a:solidFill>
              <a:latin typeface="Calibri" panose="020F0502020204030204" pitchFamily="34" charset="0"/>
              <a:ea typeface="華康儷中黑" panose="020B0509000000000000" pitchFamily="49" charset="-120"/>
            </a:endParaRPr>
          </a:p>
          <a:p>
            <a:pPr marL="342900" indent="-342900" algn="ctr">
              <a:spcBef>
                <a:spcPts val="600"/>
              </a:spcBef>
            </a:pPr>
            <a:r>
              <a:rPr lang="ca-ES" altLang="zh-TW" sz="2400" b="1" kern="0" dirty="0">
                <a:solidFill>
                  <a:srgbClr val="35ACA2">
                    <a:lumMod val="50000"/>
                  </a:srgbClr>
                </a:solidFill>
                <a:latin typeface="Calibri" panose="020F0502020204030204" pitchFamily="34" charset="0"/>
                <a:ea typeface="華康儷中黑" panose="020B0509000000000000" pitchFamily="49" charset="-120"/>
              </a:rPr>
              <a:t>Country Manager, </a:t>
            </a:r>
          </a:p>
          <a:p>
            <a:pPr marL="342900" indent="-342900" algn="ctr">
              <a:spcBef>
                <a:spcPts val="600"/>
              </a:spcBef>
            </a:pPr>
            <a:r>
              <a:rPr lang="ca-ES" altLang="zh-TW" sz="2400" b="1" kern="0" dirty="0">
                <a:solidFill>
                  <a:srgbClr val="35ACA2">
                    <a:lumMod val="50000"/>
                  </a:srgbClr>
                </a:solidFill>
                <a:latin typeface="Calibri" panose="020F0502020204030204" pitchFamily="34" charset="0"/>
                <a:ea typeface="華康儷中黑" panose="020B0509000000000000" pitchFamily="49" charset="-120"/>
              </a:rPr>
              <a:t>Market </a:t>
            </a:r>
            <a:r>
              <a:rPr lang="en-US" altLang="zh-TW" sz="2400" b="1" kern="0" dirty="0">
                <a:solidFill>
                  <a:srgbClr val="35ACA2">
                    <a:lumMod val="50000"/>
                  </a:srgbClr>
                </a:solidFill>
                <a:latin typeface="Calibri" panose="020F0502020204030204" pitchFamily="34" charset="0"/>
                <a:ea typeface="華康儷中黑" panose="020B0509000000000000" pitchFamily="49" charset="-120"/>
              </a:rPr>
              <a:t>Singapore</a:t>
            </a:r>
            <a:endParaRPr lang="ca-ES" altLang="zh-TW" sz="2400" b="1" kern="0" dirty="0">
              <a:solidFill>
                <a:srgbClr val="35ACA2">
                  <a:lumMod val="50000"/>
                </a:srgbClr>
              </a:solidFill>
              <a:latin typeface="Calibri" panose="020F0502020204030204" pitchFamily="34" charset="0"/>
              <a:ea typeface="華康儷中黑" panose="020B0509000000000000" pitchFamily="49" charset="-120"/>
            </a:endParaRPr>
          </a:p>
        </p:txBody>
      </p:sp>
      <p:pic>
        <p:nvPicPr>
          <p:cNvPr id="10" name="Picture 6" descr="http://www.mapsofworld.com/images/world-countries-flags/singapore-flag.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975" y="1781175"/>
            <a:ext cx="1143000" cy="776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C:\Users\stephaniep\AppData\Local\Microsoft\Windows\Temporary Internet Files\Content.Outlook\ZLFIPXVE\MASG_Logo_1 (2).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81175" y="1781175"/>
            <a:ext cx="2714625" cy="809625"/>
          </a:xfrm>
          <a:prstGeom prst="rect">
            <a:avLst/>
          </a:prstGeom>
          <a:noFill/>
        </p:spPr>
      </p:pic>
      <p:pic>
        <p:nvPicPr>
          <p:cNvPr id="2" name="Picture 1"/>
          <p:cNvPicPr>
            <a:picLocks noChangeAspect="1"/>
          </p:cNvPicPr>
          <p:nvPr/>
        </p:nvPicPr>
        <p:blipFill>
          <a:blip r:embed="rId4" cstate="screen"/>
          <a:stretch>
            <a:fillRect/>
          </a:stretch>
        </p:blipFill>
        <p:spPr>
          <a:xfrm>
            <a:off x="5181600" y="1676400"/>
            <a:ext cx="3243403" cy="4191000"/>
          </a:xfrm>
          <a:prstGeom prst="rect">
            <a:avLst/>
          </a:prstGeom>
          <a:ln>
            <a:noFill/>
          </a:ln>
          <a:effectLst>
            <a:softEdge rad="112500"/>
          </a:effectLst>
        </p:spPr>
      </p:pic>
      <p:sp>
        <p:nvSpPr>
          <p:cNvPr id="8"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華康儷中黑" panose="020B0509000000000000" pitchFamily="49" charset="-120"/>
                <a:ea typeface="華康儷中黑" panose="020B0509000000000000" pitchFamily="49" charset="-120"/>
              </a:rPr>
              <a:t/>
            </a:r>
            <a:br>
              <a:rPr lang="en-US" altLang="zh-TW" sz="3200" dirty="0" smtClean="0">
                <a:solidFill>
                  <a:prstClr val="white"/>
                </a:solidFill>
                <a:latin typeface="華康儷中黑" panose="020B0509000000000000" pitchFamily="49" charset="-120"/>
                <a:ea typeface="華康儷中黑" panose="020B0509000000000000" pitchFamily="49"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
        <p:nvSpPr>
          <p:cNvPr id="3" name="TextBox 2"/>
          <p:cNvSpPr txBox="1"/>
          <p:nvPr/>
        </p:nvSpPr>
        <p:spPr>
          <a:xfrm>
            <a:off x="1143000" y="3048000"/>
            <a:ext cx="2829621" cy="1015663"/>
          </a:xfrm>
          <a:prstGeom prst="rect">
            <a:avLst/>
          </a:prstGeom>
          <a:noFill/>
        </p:spPr>
        <p:txBody>
          <a:bodyPr wrap="none" rtlCol="0">
            <a:spAutoFit/>
          </a:bodyPr>
          <a:lstStyle/>
          <a:p>
            <a:r>
              <a:rPr lang="en-US" sz="6000" b="1" dirty="0">
                <a:solidFill>
                  <a:srgbClr val="2397E2">
                    <a:lumMod val="50000"/>
                  </a:srgbClr>
                </a:solidFill>
                <a:latin typeface="Calibri" panose="020F0502020204030204" pitchFamily="34" charset="0"/>
              </a:rPr>
              <a:t>Jojo Soh</a:t>
            </a:r>
          </a:p>
        </p:txBody>
      </p:sp>
    </p:spTree>
    <p:extLst>
      <p:ext uri="{BB962C8B-B14F-4D97-AF65-F5344CB8AC3E}">
        <p14:creationId xmlns:p14="http://schemas.microsoft.com/office/powerpoint/2010/main" val="223355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228600"/>
            <a:ext cx="6289675" cy="558800"/>
          </a:xfrm>
        </p:spPr>
        <p:txBody>
          <a:bodyPr>
            <a:normAutofit fontScale="90000"/>
          </a:bodyPr>
          <a:lstStyle/>
          <a:p>
            <a:r>
              <a:rPr lang="zh-TW" altLang="en-US" sz="3200" dirty="0" smtClean="0">
                <a:latin typeface="Calibri" panose="020F0502020204030204" pitchFamily="34" charset="0"/>
                <a:ea typeface="華康儷中黑" panose="020B0509000000000000" pitchFamily="49" charset="-120"/>
                <a:cs typeface="Calibri" panose="020F0502020204030204" pitchFamily="34" charset="0"/>
              </a:rPr>
              <a:t>美安新加坡總經理  </a:t>
            </a:r>
            <a:r>
              <a:rPr lang="en-SG" altLang="zh-TW" sz="3200" dirty="0" err="1" smtClean="0">
                <a:latin typeface="Calibri" panose="020F0502020204030204" pitchFamily="34" charset="0"/>
                <a:ea typeface="華康儷中黑" panose="020B0509000000000000" pitchFamily="49" charset="-120"/>
                <a:cs typeface="Calibri" panose="020F0502020204030204" pitchFamily="34" charset="0"/>
              </a:rPr>
              <a:t>Jojo</a:t>
            </a:r>
            <a:r>
              <a:rPr lang="en-SG" altLang="zh-TW" sz="3200" dirty="0" smtClean="0">
                <a:latin typeface="Calibri" panose="020F0502020204030204" pitchFamily="34" charset="0"/>
                <a:ea typeface="華康儷中黑" panose="020B0509000000000000" pitchFamily="49" charset="-120"/>
                <a:cs typeface="Calibri" panose="020F0502020204030204" pitchFamily="34" charset="0"/>
              </a:rPr>
              <a:t> </a:t>
            </a:r>
            <a:r>
              <a:rPr lang="en-SG" altLang="zh-TW" sz="3200" dirty="0" err="1" smtClean="0">
                <a:latin typeface="Calibri" panose="020F0502020204030204" pitchFamily="34" charset="0"/>
                <a:ea typeface="華康儷中黑" panose="020B0509000000000000" pitchFamily="49" charset="-120"/>
                <a:cs typeface="Calibri" panose="020F0502020204030204" pitchFamily="34" charset="0"/>
              </a:rPr>
              <a:t>Soh</a:t>
            </a:r>
            <a:r>
              <a:rPr lang="en-SG" altLang="zh-TW" sz="3600" dirty="0" smtClean="0">
                <a:latin typeface="Calibri" panose="020F0502020204030204" pitchFamily="34" charset="0"/>
                <a:ea typeface="華康儷中黑" panose="020B0509000000000000" pitchFamily="49" charset="-120"/>
                <a:cs typeface="Calibri" panose="020F0502020204030204" pitchFamily="34" charset="0"/>
              </a:rPr>
              <a:t/>
            </a:r>
            <a:br>
              <a:rPr lang="en-SG" altLang="zh-TW" sz="3600" dirty="0" smtClean="0">
                <a:latin typeface="Calibri" panose="020F0502020204030204" pitchFamily="34" charset="0"/>
                <a:ea typeface="華康儷中黑" panose="020B0509000000000000" pitchFamily="49" charset="-120"/>
                <a:cs typeface="Calibri" panose="020F0502020204030204" pitchFamily="34" charset="0"/>
              </a:rPr>
            </a:br>
            <a:r>
              <a:rPr lang="en-SG" sz="2800" dirty="0">
                <a:latin typeface="Calibri" panose="020F0502020204030204" pitchFamily="34" charset="0"/>
                <a:ea typeface="華康儷中黑" panose="020B0509000000000000" pitchFamily="49" charset="-120"/>
                <a:cs typeface="Verdana" panose="020B0604030504040204" pitchFamily="34" charset="0"/>
              </a:rPr>
              <a:t>Country Manager of Market Singapore</a:t>
            </a:r>
            <a:r>
              <a:rPr lang="en-SG" altLang="zh-TW" sz="3600" b="1" dirty="0" smtClean="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cs typeface="Calibri" panose="020F0502020204030204" pitchFamily="34" charset="0"/>
              </a:rPr>
              <a:t> </a:t>
            </a:r>
            <a:endParaRPr lang="en-SG" sz="3600" b="1" dirty="0">
              <a:latin typeface="Calibri" panose="020F0502020204030204" pitchFamily="34" charset="0"/>
              <a:ea typeface="華康儷中黑" panose="020B0509000000000000" pitchFamily="49" charset="-120"/>
              <a:cs typeface="Calibri" panose="020F0502020204030204" pitchFamily="34" charset="0"/>
            </a:endParaRPr>
          </a:p>
        </p:txBody>
      </p:sp>
      <p:sp>
        <p:nvSpPr>
          <p:cNvPr id="5" name="TextBox 4"/>
          <p:cNvSpPr txBox="1"/>
          <p:nvPr/>
        </p:nvSpPr>
        <p:spPr>
          <a:xfrm>
            <a:off x="304800" y="1676400"/>
            <a:ext cx="5715000" cy="2246769"/>
          </a:xfrm>
          <a:prstGeom prst="rect">
            <a:avLst/>
          </a:prstGeom>
          <a:noFill/>
        </p:spPr>
        <p:txBody>
          <a:bodyPr wrap="square" rtlCol="0">
            <a:spAutoFit/>
          </a:bodyPr>
          <a:lstStyle/>
          <a:p>
            <a:pPr marL="225425" indent="-225425">
              <a:spcBef>
                <a:spcPts val="1200"/>
              </a:spcBef>
              <a:buFont typeface="Arial" panose="020B0604020202020204" pitchFamily="34" charset="0"/>
              <a:buChar char="•"/>
            </a:pPr>
            <a:r>
              <a:rPr lang="zh-TW" altLang="en-US"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十年以上之直銷公司經驗</a:t>
            </a:r>
            <a:endParaRPr lang="en-SG" sz="2000" dirty="0">
              <a:solidFill>
                <a:prstClr val="black"/>
              </a:solidFill>
              <a:latin typeface="Calibri" panose="020F0502020204030204" pitchFamily="34" charset="0"/>
              <a:ea typeface="華康儷中黑" panose="020B0509000000000000" pitchFamily="49" charset="-120"/>
              <a:cs typeface="Verdana" panose="020B0604030504040204" pitchFamily="34" charset="0"/>
            </a:endParaRPr>
          </a:p>
          <a:p>
            <a:pPr marL="463550" lvl="1" indent="-238125">
              <a:spcBef>
                <a:spcPts val="1200"/>
              </a:spcBef>
              <a:buFont typeface="Arial" panose="020B0604020202020204" pitchFamily="34" charset="0"/>
              <a:buChar char="•"/>
            </a:pPr>
            <a:r>
              <a:rPr lang="zh-TW" altLang="en-US"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負責經銷商服務、業務與行銷營運與資訊部門</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463550" lvl="1" indent="-238125">
              <a:spcBef>
                <a:spcPts val="1200"/>
              </a:spcBef>
              <a:buFont typeface="Arial" panose="020B0604020202020204" pitchFamily="34" charset="0"/>
              <a:buChar char="•"/>
            </a:pPr>
            <a:r>
              <a:rPr lang="zh-TW" altLang="en-US"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服務區域涵蓋新加坡及亞太地區</a:t>
            </a:r>
            <a:r>
              <a:rPr lang="en-US" altLang="zh-TW"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14</a:t>
            </a:r>
            <a:r>
              <a:rPr lang="zh-TW" altLang="en-US"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個國家</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25425" indent="-225425">
              <a:spcBef>
                <a:spcPts val="1200"/>
              </a:spcBef>
              <a:buFont typeface="Arial" panose="020B0604020202020204" pitchFamily="34" charset="0"/>
              <a:buChar char="•"/>
            </a:pPr>
            <a:r>
              <a:rPr lang="zh-TW" altLang="en-US" sz="2200" dirty="0">
                <a:solidFill>
                  <a:prstClr val="black"/>
                </a:solidFill>
                <a:latin typeface="Calibri" panose="020F0502020204030204" pitchFamily="34" charset="0"/>
                <a:ea typeface="華康儷中黑" panose="020B0509000000000000" pitchFamily="49" charset="-120"/>
                <a:cs typeface="Calibri" panose="020F0502020204030204" pitchFamily="34" charset="0"/>
              </a:rPr>
              <a:t>行銷學以及管理學雙學士學位</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pic>
        <p:nvPicPr>
          <p:cNvPr id="9"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486400"/>
            <a:ext cx="2621029" cy="95658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2200" y="1676400"/>
            <a:ext cx="2514600" cy="3249269"/>
          </a:xfrm>
          <a:prstGeom prst="rect">
            <a:avLst/>
          </a:prstGeom>
          <a:ln>
            <a:noFill/>
          </a:ln>
          <a:effectLst>
            <a:softEdge rad="112500"/>
          </a:effectLst>
        </p:spPr>
      </p:pic>
      <p:sp>
        <p:nvSpPr>
          <p:cNvPr id="7" name="TextBox 6"/>
          <p:cNvSpPr txBox="1"/>
          <p:nvPr/>
        </p:nvSpPr>
        <p:spPr>
          <a:xfrm>
            <a:off x="304800" y="4104627"/>
            <a:ext cx="5715000" cy="2477601"/>
          </a:xfrm>
          <a:prstGeom prst="rect">
            <a:avLst/>
          </a:prstGeom>
          <a:noFill/>
        </p:spPr>
        <p:txBody>
          <a:bodyPr wrap="square" rtlCol="0">
            <a:spAutoFit/>
          </a:bodyPr>
          <a:lstStyle/>
          <a:p>
            <a:pPr marL="225425" indent="-225425">
              <a:spcBef>
                <a:spcPts val="600"/>
              </a:spcBef>
              <a:buFont typeface="Arial" panose="020B0604020202020204" pitchFamily="34" charset="0"/>
              <a:buChar char="•"/>
            </a:pPr>
            <a:r>
              <a:rPr lang="en-SG" sz="2000" dirty="0">
                <a:solidFill>
                  <a:prstClr val="black"/>
                </a:solidFill>
                <a:latin typeface="Calibri" panose="020F0502020204030204" pitchFamily="34" charset="0"/>
                <a:ea typeface="華康儷中黑" panose="020B0509000000000000" pitchFamily="49" charset="-120"/>
                <a:cs typeface="Verdana" panose="020B0604030504040204" pitchFamily="34" charset="0"/>
              </a:rPr>
              <a:t>Mores than 10 Years Direct Sales Company</a:t>
            </a:r>
          </a:p>
          <a:p>
            <a:pPr marL="463550" lvl="1" indent="-238125">
              <a:spcBef>
                <a:spcPts val="600"/>
              </a:spcBef>
              <a:buFont typeface="Arial" panose="020B0604020202020204" pitchFamily="34" charset="0"/>
              <a:buChar char="•"/>
            </a:pPr>
            <a:r>
              <a:rPr lang="en-SG" sz="2000" dirty="0">
                <a:solidFill>
                  <a:prstClr val="black"/>
                </a:solidFill>
                <a:latin typeface="Calibri" panose="020F0502020204030204" pitchFamily="34" charset="0"/>
                <a:ea typeface="華康儷中黑" panose="020B0509000000000000" pitchFamily="49" charset="-120"/>
                <a:cs typeface="Verdana" panose="020B0604030504040204" pitchFamily="34" charset="0"/>
              </a:rPr>
              <a:t>Distributors Services, Sales &amp; Marketing, Operation &amp; IT Application</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463550" lvl="1" indent="-238125">
              <a:spcBef>
                <a:spcPts val="600"/>
              </a:spcBef>
              <a:buFont typeface="Arial" panose="020B0604020202020204" pitchFamily="34" charset="0"/>
              <a:buChar char="•"/>
            </a:pPr>
            <a:r>
              <a:rPr lang="en-SG" sz="2000" dirty="0">
                <a:solidFill>
                  <a:prstClr val="black"/>
                </a:solidFill>
                <a:latin typeface="Calibri" panose="020F0502020204030204" pitchFamily="34" charset="0"/>
                <a:ea typeface="華康儷中黑" panose="020B0509000000000000" pitchFamily="49" charset="-120"/>
                <a:cs typeface="Verdana" panose="020B0604030504040204" pitchFamily="34" charset="0"/>
              </a:rPr>
              <a:t>Covered local and Asia Pacific region of 14 countries</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25425" indent="-225425">
              <a:spcBef>
                <a:spcPts val="600"/>
              </a:spcBef>
              <a:buFont typeface="Arial" panose="020B0604020202020204" pitchFamily="34" charset="0"/>
              <a:buChar char="•"/>
            </a:pPr>
            <a:r>
              <a:rPr lang="en-SG" sz="2000" dirty="0">
                <a:solidFill>
                  <a:prstClr val="black"/>
                </a:solidFill>
                <a:latin typeface="Calibri" panose="020F0502020204030204" pitchFamily="34" charset="0"/>
                <a:ea typeface="華康儷中黑" panose="020B0509000000000000" pitchFamily="49" charset="-120"/>
                <a:cs typeface="Verdana" panose="020B0604030504040204" pitchFamily="34" charset="0"/>
              </a:rPr>
              <a:t>Graduated with Honour in Marketing and Management</a:t>
            </a:r>
            <a:endParaRPr lang="en-SG" sz="2000" b="1"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Tree>
    <p:extLst>
      <p:ext uri="{BB962C8B-B14F-4D97-AF65-F5344CB8AC3E}">
        <p14:creationId xmlns:p14="http://schemas.microsoft.com/office/powerpoint/2010/main" val="317906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4" name="Text Box 4"/>
          <p:cNvSpPr txBox="1">
            <a:spLocks noChangeArrowheads="1"/>
          </p:cNvSpPr>
          <p:nvPr/>
        </p:nvSpPr>
        <p:spPr bwMode="gray">
          <a:xfrm>
            <a:off x="6352608" y="6662305"/>
            <a:ext cx="2717539" cy="195695"/>
          </a:xfrm>
          <a:prstGeom prst="rect">
            <a:avLst/>
          </a:prstGeom>
          <a:noFill/>
          <a:ln>
            <a:noFill/>
          </a:ln>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00B481">
                      <a:gamma/>
                      <a:shade val="60000"/>
                      <a:invGamma/>
                      <a:alpha val="74998"/>
                    </a:srgbClr>
                  </a:outerShdw>
                </a:effectLst>
              </a14:hiddenEffects>
            </a:ext>
          </a:extLst>
        </p:spPr>
        <p:txBody>
          <a:bodyPr wrap="none" lIns="35941" tIns="35941" rIns="35941" bIns="35941">
            <a:spAutoFit/>
          </a:bodyPr>
          <a:lstStyle/>
          <a:p>
            <a:pPr>
              <a:defRPr/>
            </a:pPr>
            <a:r>
              <a:rPr lang="en-US" sz="800" dirty="0">
                <a:solidFill>
                  <a:prstClr val="black"/>
                </a:solidFill>
                <a:latin typeface="Calibri" panose="020F0502020204030204" pitchFamily="34" charset="0"/>
              </a:rPr>
              <a:t>Source: Euromonitor, CIA World Factbook, Singapore Statistics  </a:t>
            </a:r>
          </a:p>
        </p:txBody>
      </p:sp>
      <p:sp>
        <p:nvSpPr>
          <p:cNvPr id="38916" name="Rectangle 4"/>
          <p:cNvSpPr txBox="1">
            <a:spLocks noChangeArrowheads="1"/>
          </p:cNvSpPr>
          <p:nvPr/>
        </p:nvSpPr>
        <p:spPr bwMode="auto">
          <a:xfrm>
            <a:off x="228600" y="1295400"/>
            <a:ext cx="612400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a:defRPr sz="1600" i="1">
                <a:solidFill>
                  <a:srgbClr val="FFFFFF"/>
                </a:solidFill>
                <a:latin typeface="Frutiger 45 Light" charset="0"/>
                <a:ea typeface="ＭＳ Ｐゴシック" charset="0"/>
                <a:cs typeface="ＭＳ Ｐゴシック" charset="0"/>
              </a:defRPr>
            </a:lvl1pPr>
            <a:lvl2pPr indent="-114300">
              <a:defRPr sz="1600" i="1">
                <a:solidFill>
                  <a:srgbClr val="FFFFFF"/>
                </a:solidFill>
                <a:latin typeface="Frutiger 45 Light" charset="0"/>
                <a:ea typeface="ＭＳ Ｐゴシック" charset="0"/>
              </a:defRPr>
            </a:lvl2pPr>
            <a:lvl3pPr marL="1143000" indent="-228600">
              <a:defRPr sz="1600" i="1">
                <a:solidFill>
                  <a:srgbClr val="FFFFFF"/>
                </a:solidFill>
                <a:latin typeface="Frutiger 45 Light" charset="0"/>
                <a:ea typeface="ＭＳ Ｐゴシック" charset="0"/>
              </a:defRPr>
            </a:lvl3pPr>
            <a:lvl4pPr marL="1600200" indent="-228600">
              <a:defRPr sz="1600" i="1">
                <a:solidFill>
                  <a:srgbClr val="FFFFFF"/>
                </a:solidFill>
                <a:latin typeface="Frutiger 45 Light" charset="0"/>
                <a:ea typeface="ＭＳ Ｐゴシック" charset="0"/>
              </a:defRPr>
            </a:lvl4pPr>
            <a:lvl5pPr marL="2057400" indent="-228600">
              <a:defRPr sz="1600" i="1">
                <a:solidFill>
                  <a:srgbClr val="FFFFFF"/>
                </a:solidFill>
                <a:latin typeface="Frutiger 45 Light" charset="0"/>
                <a:ea typeface="ＭＳ Ｐゴシック" charset="0"/>
              </a:defRPr>
            </a:lvl5pPr>
            <a:lvl6pPr marL="2514600" indent="-228600" algn="ctr" eaLnBrk="0" fontAlgn="base" hangingPunct="0">
              <a:spcBef>
                <a:spcPct val="0"/>
              </a:spcBef>
              <a:spcAft>
                <a:spcPct val="0"/>
              </a:spcAft>
              <a:defRPr sz="1600" i="1">
                <a:solidFill>
                  <a:srgbClr val="FFFFFF"/>
                </a:solidFill>
                <a:latin typeface="Frutiger 45 Light" charset="0"/>
                <a:ea typeface="ＭＳ Ｐゴシック" charset="0"/>
              </a:defRPr>
            </a:lvl6pPr>
            <a:lvl7pPr marL="2971800" indent="-228600" algn="ctr" eaLnBrk="0" fontAlgn="base" hangingPunct="0">
              <a:spcBef>
                <a:spcPct val="0"/>
              </a:spcBef>
              <a:spcAft>
                <a:spcPct val="0"/>
              </a:spcAft>
              <a:defRPr sz="1600" i="1">
                <a:solidFill>
                  <a:srgbClr val="FFFFFF"/>
                </a:solidFill>
                <a:latin typeface="Frutiger 45 Light" charset="0"/>
                <a:ea typeface="ＭＳ Ｐゴシック" charset="0"/>
              </a:defRPr>
            </a:lvl7pPr>
            <a:lvl8pPr marL="3429000" indent="-228600" algn="ctr" eaLnBrk="0" fontAlgn="base" hangingPunct="0">
              <a:spcBef>
                <a:spcPct val="0"/>
              </a:spcBef>
              <a:spcAft>
                <a:spcPct val="0"/>
              </a:spcAft>
              <a:defRPr sz="1600" i="1">
                <a:solidFill>
                  <a:srgbClr val="FFFFFF"/>
                </a:solidFill>
                <a:latin typeface="Frutiger 45 Light" charset="0"/>
                <a:ea typeface="ＭＳ Ｐゴシック" charset="0"/>
              </a:defRPr>
            </a:lvl8pPr>
            <a:lvl9pPr marL="3886200" indent="-228600" algn="ctr" eaLnBrk="0" fontAlgn="base" hangingPunct="0">
              <a:spcBef>
                <a:spcPct val="0"/>
              </a:spcBef>
              <a:spcAft>
                <a:spcPct val="0"/>
              </a:spcAft>
              <a:defRPr sz="1600" i="1">
                <a:solidFill>
                  <a:srgbClr val="FFFFFF"/>
                </a:solidFill>
                <a:latin typeface="Frutiger 45 Light" charset="0"/>
                <a:ea typeface="ＭＳ Ｐゴシック" charset="0"/>
              </a:defRPr>
            </a:lvl9pPr>
          </a:lstStyle>
          <a:p>
            <a:pPr>
              <a:spcBef>
                <a:spcPts val="600"/>
              </a:spcBef>
            </a:pP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人口</a:t>
            </a:r>
            <a:r>
              <a:rPr lang="zh-TW" altLang="en-US" sz="1700"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a:t>
            </a:r>
            <a:endParaRPr lang="en-US" altLang="zh-TW" sz="1700"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341313" lvl="1" indent="1588">
              <a:spcBef>
                <a:spcPts val="600"/>
              </a:spcBef>
            </a:pP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約五百三十九萬九千人預計在</a:t>
            </a:r>
            <a:r>
              <a:rPr lang="en-US" altLang="zh-TW"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2030</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年到達六百九十萬</a:t>
            </a:r>
            <a:endParaRPr lang="en-US" sz="1700"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63525" lvl="1" indent="-263525">
              <a:spcBef>
                <a:spcPts val="600"/>
              </a:spcBef>
              <a:buFont typeface="Arial" charset="0"/>
              <a:buChar char="•"/>
            </a:pP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網路使用率高達</a:t>
            </a: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75%</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；臉書上的社群媒體訂閱率高達</a:t>
            </a: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54.3%</a:t>
            </a:r>
            <a:endParaRPr lang="en-US" sz="1700"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63525" lvl="1" indent="-263525">
              <a:spcBef>
                <a:spcPts val="600"/>
              </a:spcBef>
              <a:buFont typeface="Arial" charset="0"/>
              <a:buChar char="•"/>
            </a:pP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66%</a:t>
            </a:r>
            <a:r>
              <a:rPr lang="zh-TW" altLang="en-US" sz="1700" i="0" dirty="0">
                <a:solidFill>
                  <a:prstClr val="black"/>
                </a:solidFill>
                <a:latin typeface="Calibri" panose="020F0502020204030204" pitchFamily="34" charset="0"/>
                <a:ea typeface="華康儷中黑" panose="020B0509000000000000" pitchFamily="49" charset="-120"/>
                <a:cs typeface="Calibri" panose="020F0502020204030204" pitchFamily="34" charset="0"/>
              </a:rPr>
              <a:t> </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的新加坡上網人口會在上網時</a:t>
            </a:r>
            <a:r>
              <a:rPr lang="zh-TW" altLang="en-US" sz="1700" i="0" dirty="0">
                <a:solidFill>
                  <a:prstClr val="black"/>
                </a:solidFill>
                <a:latin typeface="Calibri" panose="020F0502020204030204" pitchFamily="34" charset="0"/>
                <a:ea typeface="華康儷中黑" panose="020B0509000000000000" pitchFamily="49" charset="-120"/>
                <a:cs typeface="Calibri" panose="020F0502020204030204" pitchFamily="34" charset="0"/>
              </a:rPr>
              <a:t>逛</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零售網站</a:t>
            </a:r>
            <a:endParaRPr lang="en-US" sz="1700" i="0" dirty="0" smtClean="0">
              <a:solidFill>
                <a:prstClr val="black"/>
              </a:solidFill>
              <a:latin typeface="Calibri" panose="020F0502020204030204" pitchFamily="34" charset="0"/>
              <a:ea typeface="華康儷中黑" panose="020B0509000000000000" pitchFamily="49" charset="-120"/>
            </a:endParaRPr>
          </a:p>
          <a:p>
            <a:pPr marL="263525" lvl="1" indent="-263525">
              <a:spcBef>
                <a:spcPts val="600"/>
              </a:spcBef>
              <a:buFont typeface="Arial" charset="0"/>
              <a:buChar char="•"/>
            </a:pP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15</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到</a:t>
            </a:r>
            <a:r>
              <a:rPr lang="en-US" altLang="zh-TW"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19</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歲之間的新加坡年輕人</a:t>
            </a:r>
            <a:r>
              <a:rPr lang="en-US" altLang="zh-TW" sz="1700" i="0" dirty="0">
                <a:solidFill>
                  <a:prstClr val="black"/>
                </a:solidFill>
                <a:latin typeface="Calibri" panose="020F0502020204030204" pitchFamily="34" charset="0"/>
                <a:ea typeface="華康儷中黑" panose="020B0509000000000000" pitchFamily="49" charset="-120"/>
                <a:cs typeface="Calibri" panose="020F0502020204030204" pitchFamily="34" charset="0"/>
              </a:rPr>
              <a:t> </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a:t>
            </a: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97%</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的人會上網；其中</a:t>
            </a: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80%</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有每天上網的習慣</a:t>
            </a:r>
            <a:endParaRPr lang="en-US" sz="1700" i="0" dirty="0" smtClean="0">
              <a:solidFill>
                <a:prstClr val="black"/>
              </a:solidFill>
              <a:latin typeface="Calibri" panose="020F0502020204030204" pitchFamily="34" charset="0"/>
              <a:ea typeface="華康儷中黑" panose="020B0509000000000000" pitchFamily="49" charset="-120"/>
            </a:endParaRPr>
          </a:p>
          <a:p>
            <a:pPr marL="263525" lvl="1" indent="-263525">
              <a:spcBef>
                <a:spcPts val="600"/>
              </a:spcBef>
              <a:buFont typeface="Arial" charset="0"/>
              <a:buChar char="•"/>
            </a:pPr>
            <a:r>
              <a:rPr 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2012</a:t>
            </a:r>
            <a:r>
              <a:rPr lang="zh-TW" altLang="en-US" sz="1700"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rPr>
              <a:t>年有八百萬的手機使用者，使用手機上網購物的人數，是前一年的三倍</a:t>
            </a:r>
            <a:endParaRPr lang="en-US" sz="1700" b="1" i="0"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
        <p:nvSpPr>
          <p:cNvPr id="8" name="Title 1"/>
          <p:cNvSpPr txBox="1">
            <a:spLocks/>
          </p:cNvSpPr>
          <p:nvPr/>
        </p:nvSpPr>
        <p:spPr>
          <a:xfrm>
            <a:off x="-10432" y="152400"/>
            <a:ext cx="9154432" cy="8382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為何</a:t>
            </a:r>
            <a:r>
              <a:rPr lang="zh-TW" altLang="en-US" dirty="0">
                <a:solidFill>
                  <a:prstClr val="white"/>
                </a:solidFill>
                <a:latin typeface="Calibri" panose="020F0502020204030204" pitchFamily="34" charset="0"/>
                <a:ea typeface="華康儷中黑" panose="020B0509000000000000" pitchFamily="49" charset="-120"/>
                <a:cs typeface="Verdana" panose="020B0604030504040204" pitchFamily="34" charset="0"/>
              </a:rPr>
              <a:t>選擇美安</a:t>
            </a:r>
            <a:r>
              <a:rPr lang="zh-TW" altLang="en-US"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新加坡？為甚麼是現在！</a:t>
            </a:r>
            <a:r>
              <a:rPr lang="en-US" altLang="zh-TW" dirty="0">
                <a:solidFill>
                  <a:prstClr val="white"/>
                </a:solidFill>
                <a:latin typeface="Calibri" panose="020F0502020204030204" pitchFamily="34" charset="0"/>
                <a:ea typeface="華康儷中黑" panose="020B0509000000000000" pitchFamily="49" charset="-120"/>
                <a:cs typeface="Verdana" panose="020B0604030504040204" pitchFamily="34" charset="0"/>
              </a:rPr>
              <a:t/>
            </a:r>
            <a:br>
              <a:rPr lang="en-US" altLang="zh-TW" dirty="0">
                <a:solidFill>
                  <a:prstClr val="white"/>
                </a:solidFill>
                <a:latin typeface="Calibri" panose="020F0502020204030204" pitchFamily="34" charset="0"/>
                <a:ea typeface="華康儷中黑" panose="020B0509000000000000" pitchFamily="49" charset="-120"/>
                <a:cs typeface="Verdana" panose="020B0604030504040204" pitchFamily="34" charset="0"/>
              </a:rPr>
            </a:br>
            <a:r>
              <a:rPr lang="en-US" altLang="zh-TW" sz="3400" b="1" dirty="0">
                <a:solidFill>
                  <a:prstClr val="white"/>
                </a:solidFill>
                <a:latin typeface="Calibri" panose="020F0502020204030204" pitchFamily="34" charset="0"/>
                <a:ea typeface="華康儷中黑" panose="020B0509000000000000" pitchFamily="49" charset="-120"/>
                <a:cs typeface="Verdana" panose="020B0604030504040204" pitchFamily="34" charset="0"/>
              </a:rPr>
              <a:t>Why </a:t>
            </a:r>
            <a:r>
              <a:rPr lang="en-US" altLang="zh-TW" sz="3400" b="1"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Market</a:t>
            </a:r>
            <a:r>
              <a:rPr lang="zh-TW" altLang="en-US" sz="3400" b="1"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 </a:t>
            </a:r>
            <a:r>
              <a:rPr lang="en-US" altLang="zh-TW" sz="3400" b="1"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Singapore</a:t>
            </a:r>
            <a:r>
              <a:rPr lang="en-US" altLang="zh-TW" sz="3400" b="1" dirty="0">
                <a:solidFill>
                  <a:prstClr val="white"/>
                </a:solidFill>
                <a:latin typeface="Calibri" panose="020F0502020204030204" pitchFamily="34" charset="0"/>
                <a:ea typeface="華康儷中黑" panose="020B0509000000000000" pitchFamily="49" charset="-120"/>
                <a:cs typeface="Verdana" panose="020B0604030504040204" pitchFamily="34" charset="0"/>
              </a:rPr>
              <a:t>?  Why Now!</a:t>
            </a:r>
            <a:r>
              <a:rPr lang="en-US" altLang="zh-TW" b="1" dirty="0">
                <a:solidFill>
                  <a:prstClr val="white"/>
                </a:solidFill>
                <a:latin typeface="Calibri" panose="020F0502020204030204" pitchFamily="34" charset="0"/>
                <a:ea typeface="華康儷中黑" panose="020B0509000000000000" pitchFamily="49" charset="-120"/>
                <a:cs typeface="Verdana" panose="020B0604030504040204" pitchFamily="34" charset="0"/>
              </a:rPr>
              <a:t> </a:t>
            </a:r>
            <a:endParaRPr lang="en-SG" b="1" dirty="0">
              <a:solidFill>
                <a:prstClr val="white"/>
              </a:solidFill>
              <a:latin typeface="Calibri" panose="020F0502020204030204" pitchFamily="34" charset="0"/>
              <a:ea typeface="華康儷中黑" panose="020B0509000000000000" pitchFamily="49" charset="-120"/>
              <a:cs typeface="Verdana" panose="020B060403050404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5154" y="1295400"/>
            <a:ext cx="2320365" cy="18915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53200" y="4039858"/>
            <a:ext cx="2320365" cy="1928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sp>
        <p:nvSpPr>
          <p:cNvPr id="10" name="Rectangle 4"/>
          <p:cNvSpPr txBox="1">
            <a:spLocks noChangeArrowheads="1"/>
          </p:cNvSpPr>
          <p:nvPr/>
        </p:nvSpPr>
        <p:spPr bwMode="auto">
          <a:xfrm>
            <a:off x="264092" y="4089400"/>
            <a:ext cx="6124008"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a:defRPr sz="1600" i="1">
                <a:solidFill>
                  <a:srgbClr val="FFFFFF"/>
                </a:solidFill>
                <a:latin typeface="Frutiger 45 Light" charset="0"/>
                <a:ea typeface="ＭＳ Ｐゴシック" charset="0"/>
                <a:cs typeface="ＭＳ Ｐゴシック" charset="0"/>
              </a:defRPr>
            </a:lvl1pPr>
            <a:lvl2pPr indent="-114300">
              <a:defRPr sz="1600" i="1">
                <a:solidFill>
                  <a:srgbClr val="FFFFFF"/>
                </a:solidFill>
                <a:latin typeface="Frutiger 45 Light" charset="0"/>
                <a:ea typeface="ＭＳ Ｐゴシック" charset="0"/>
              </a:defRPr>
            </a:lvl2pPr>
            <a:lvl3pPr marL="1143000" indent="-228600">
              <a:defRPr sz="1600" i="1">
                <a:solidFill>
                  <a:srgbClr val="FFFFFF"/>
                </a:solidFill>
                <a:latin typeface="Frutiger 45 Light" charset="0"/>
                <a:ea typeface="ＭＳ Ｐゴシック" charset="0"/>
              </a:defRPr>
            </a:lvl3pPr>
            <a:lvl4pPr marL="1600200" indent="-228600">
              <a:defRPr sz="1600" i="1">
                <a:solidFill>
                  <a:srgbClr val="FFFFFF"/>
                </a:solidFill>
                <a:latin typeface="Frutiger 45 Light" charset="0"/>
                <a:ea typeface="ＭＳ Ｐゴシック" charset="0"/>
              </a:defRPr>
            </a:lvl4pPr>
            <a:lvl5pPr marL="2057400" indent="-228600">
              <a:defRPr sz="1600" i="1">
                <a:solidFill>
                  <a:srgbClr val="FFFFFF"/>
                </a:solidFill>
                <a:latin typeface="Frutiger 45 Light" charset="0"/>
                <a:ea typeface="ＭＳ Ｐゴシック" charset="0"/>
              </a:defRPr>
            </a:lvl5pPr>
            <a:lvl6pPr marL="2514600" indent="-228600" algn="ctr" eaLnBrk="0" fontAlgn="base" hangingPunct="0">
              <a:spcBef>
                <a:spcPct val="0"/>
              </a:spcBef>
              <a:spcAft>
                <a:spcPct val="0"/>
              </a:spcAft>
              <a:defRPr sz="1600" i="1">
                <a:solidFill>
                  <a:srgbClr val="FFFFFF"/>
                </a:solidFill>
                <a:latin typeface="Frutiger 45 Light" charset="0"/>
                <a:ea typeface="ＭＳ Ｐゴシック" charset="0"/>
              </a:defRPr>
            </a:lvl6pPr>
            <a:lvl7pPr marL="2971800" indent="-228600" algn="ctr" eaLnBrk="0" fontAlgn="base" hangingPunct="0">
              <a:spcBef>
                <a:spcPct val="0"/>
              </a:spcBef>
              <a:spcAft>
                <a:spcPct val="0"/>
              </a:spcAft>
              <a:defRPr sz="1600" i="1">
                <a:solidFill>
                  <a:srgbClr val="FFFFFF"/>
                </a:solidFill>
                <a:latin typeface="Frutiger 45 Light" charset="0"/>
                <a:ea typeface="ＭＳ Ｐゴシック" charset="0"/>
              </a:defRPr>
            </a:lvl7pPr>
            <a:lvl8pPr marL="3429000" indent="-228600" algn="ctr" eaLnBrk="0" fontAlgn="base" hangingPunct="0">
              <a:spcBef>
                <a:spcPct val="0"/>
              </a:spcBef>
              <a:spcAft>
                <a:spcPct val="0"/>
              </a:spcAft>
              <a:defRPr sz="1600" i="1">
                <a:solidFill>
                  <a:srgbClr val="FFFFFF"/>
                </a:solidFill>
                <a:latin typeface="Frutiger 45 Light" charset="0"/>
                <a:ea typeface="ＭＳ Ｐゴシック" charset="0"/>
              </a:defRPr>
            </a:lvl8pPr>
            <a:lvl9pPr marL="3886200" indent="-228600" algn="ctr" eaLnBrk="0" fontAlgn="base" hangingPunct="0">
              <a:spcBef>
                <a:spcPct val="0"/>
              </a:spcBef>
              <a:spcAft>
                <a:spcPct val="0"/>
              </a:spcAft>
              <a:defRPr sz="1600" i="1">
                <a:solidFill>
                  <a:srgbClr val="FFFFFF"/>
                </a:solidFill>
                <a:latin typeface="Frutiger 45 Light" charset="0"/>
                <a:ea typeface="ＭＳ Ｐゴシック" charset="0"/>
              </a:defRPr>
            </a:lvl9pPr>
          </a:lstStyle>
          <a:p>
            <a:r>
              <a:rPr lang="en-US" i="0" dirty="0" smtClean="0">
                <a:solidFill>
                  <a:prstClr val="black"/>
                </a:solidFill>
                <a:latin typeface="Calibri" panose="020F0502020204030204" pitchFamily="34" charset="0"/>
                <a:ea typeface="華康儷中黑" panose="020B0509000000000000" pitchFamily="49" charset="-120"/>
              </a:rPr>
              <a:t>Country </a:t>
            </a:r>
            <a:r>
              <a:rPr lang="en-US" i="0" dirty="0">
                <a:solidFill>
                  <a:prstClr val="black"/>
                </a:solidFill>
                <a:latin typeface="Calibri" panose="020F0502020204030204" pitchFamily="34" charset="0"/>
                <a:ea typeface="華康儷中黑" panose="020B0509000000000000" pitchFamily="49" charset="-120"/>
              </a:rPr>
              <a:t>Population </a:t>
            </a:r>
            <a:r>
              <a:rPr lang="en-US" b="1" i="0" dirty="0" smtClean="0">
                <a:solidFill>
                  <a:prstClr val="black"/>
                </a:solidFill>
                <a:latin typeface="Calibri" panose="020F0502020204030204" pitchFamily="34" charset="0"/>
                <a:ea typeface="華康儷中黑" panose="020B0509000000000000" pitchFamily="49" charset="-120"/>
              </a:rPr>
              <a:t>: </a:t>
            </a:r>
            <a:endParaRPr lang="en-US" altLang="zh-TW"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341313" lvl="1" indent="1588"/>
            <a:r>
              <a:rPr lang="en-US" i="0" dirty="0" smtClean="0">
                <a:solidFill>
                  <a:prstClr val="black"/>
                </a:solidFill>
                <a:latin typeface="Calibri" panose="020F0502020204030204" pitchFamily="34" charset="0"/>
                <a:ea typeface="華康儷中黑" panose="020B0509000000000000" pitchFamily="49" charset="-120"/>
              </a:rPr>
              <a:t>app </a:t>
            </a:r>
            <a:r>
              <a:rPr lang="en-US" i="0" dirty="0">
                <a:solidFill>
                  <a:prstClr val="black"/>
                </a:solidFill>
                <a:latin typeface="Calibri" panose="020F0502020204030204" pitchFamily="34" charset="0"/>
                <a:ea typeface="華康儷中黑" panose="020B0509000000000000" pitchFamily="49" charset="-120"/>
              </a:rPr>
              <a:t>5.399m with projection hitting 6.9m by 2030</a:t>
            </a:r>
            <a:endParaRPr lang="en-US"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63525" lvl="1" indent="-263525">
              <a:buFont typeface="Arial" charset="0"/>
              <a:buChar char="•"/>
            </a:pPr>
            <a:r>
              <a:rPr lang="en-US" i="0" dirty="0" smtClean="0">
                <a:solidFill>
                  <a:prstClr val="black"/>
                </a:solidFill>
                <a:latin typeface="Calibri" panose="020F0502020204030204" pitchFamily="34" charset="0"/>
                <a:ea typeface="華康儷中黑" panose="020B0509000000000000" pitchFamily="49" charset="-120"/>
              </a:rPr>
              <a:t>75</a:t>
            </a:r>
            <a:r>
              <a:rPr lang="en-US" i="0" dirty="0">
                <a:solidFill>
                  <a:prstClr val="black"/>
                </a:solidFill>
                <a:latin typeface="Calibri" panose="020F0502020204030204" pitchFamily="34" charset="0"/>
                <a:ea typeface="華康儷中黑" panose="020B0509000000000000" pitchFamily="49" charset="-120"/>
              </a:rPr>
              <a:t>% internet penetration and 54.3% Facebook </a:t>
            </a:r>
            <a:r>
              <a:rPr lang="en-US" i="0" dirty="0" smtClean="0">
                <a:solidFill>
                  <a:prstClr val="black"/>
                </a:solidFill>
                <a:latin typeface="Calibri" panose="020F0502020204030204" pitchFamily="34" charset="0"/>
                <a:ea typeface="華康儷中黑" panose="020B0509000000000000" pitchFamily="49" charset="-120"/>
              </a:rPr>
              <a:t>subscription </a:t>
            </a:r>
            <a:r>
              <a:rPr lang="en-US" i="0" dirty="0">
                <a:solidFill>
                  <a:prstClr val="black"/>
                </a:solidFill>
                <a:latin typeface="Calibri" panose="020F0502020204030204" pitchFamily="34" charset="0"/>
                <a:ea typeface="華康儷中黑" panose="020B0509000000000000" pitchFamily="49" charset="-120"/>
              </a:rPr>
              <a:t>on (social media).</a:t>
            </a:r>
            <a:endParaRPr lang="en-US" b="1" i="0"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63525" lvl="1" indent="-263525">
              <a:buFont typeface="Arial" charset="0"/>
              <a:buChar char="•"/>
            </a:pPr>
            <a:r>
              <a:rPr lang="en-US" i="0" dirty="0" smtClean="0">
                <a:solidFill>
                  <a:prstClr val="black"/>
                </a:solidFill>
                <a:latin typeface="Calibri" panose="020F0502020204030204" pitchFamily="34" charset="0"/>
                <a:ea typeface="華康儷中黑" panose="020B0509000000000000" pitchFamily="49" charset="-120"/>
              </a:rPr>
              <a:t>66</a:t>
            </a:r>
            <a:r>
              <a:rPr lang="en-US" i="0" dirty="0">
                <a:solidFill>
                  <a:prstClr val="black"/>
                </a:solidFill>
                <a:latin typeface="Calibri" panose="020F0502020204030204" pitchFamily="34" charset="0"/>
                <a:ea typeface="華康儷中黑" panose="020B0509000000000000" pitchFamily="49" charset="-120"/>
              </a:rPr>
              <a:t>% Singapore web user surf retail site when they  went </a:t>
            </a:r>
            <a:r>
              <a:rPr lang="en-US" i="0" dirty="0" smtClean="0">
                <a:solidFill>
                  <a:prstClr val="black"/>
                </a:solidFill>
                <a:latin typeface="Calibri" panose="020F0502020204030204" pitchFamily="34" charset="0"/>
                <a:ea typeface="華康儷中黑" panose="020B0509000000000000" pitchFamily="49" charset="-120"/>
              </a:rPr>
              <a:t>online.</a:t>
            </a:r>
          </a:p>
          <a:p>
            <a:pPr marL="263525" lvl="1" indent="-263525">
              <a:buFont typeface="Arial" charset="0"/>
              <a:buChar char="•"/>
            </a:pPr>
            <a:r>
              <a:rPr lang="en-US" i="0" dirty="0" smtClean="0">
                <a:solidFill>
                  <a:prstClr val="black"/>
                </a:solidFill>
                <a:latin typeface="Calibri" panose="020F0502020204030204" pitchFamily="34" charset="0"/>
                <a:ea typeface="華康儷中黑" panose="020B0509000000000000" pitchFamily="49" charset="-120"/>
              </a:rPr>
              <a:t>97</a:t>
            </a:r>
            <a:r>
              <a:rPr lang="en-US" i="0" dirty="0">
                <a:solidFill>
                  <a:prstClr val="black"/>
                </a:solidFill>
                <a:latin typeface="Calibri" panose="020F0502020204030204" pitchFamily="34" charset="0"/>
                <a:ea typeface="華康儷中黑" panose="020B0509000000000000" pitchFamily="49" charset="-120"/>
              </a:rPr>
              <a:t>% of Singaporeans ages 15-19 access the Internet, and 80% of all Internet users use the web on a daily basis</a:t>
            </a:r>
          </a:p>
          <a:p>
            <a:pPr marL="263525" lvl="1" indent="-263525">
              <a:buFont typeface="Arial" charset="0"/>
              <a:buChar char="•"/>
            </a:pPr>
            <a:r>
              <a:rPr lang="en-US" i="0" dirty="0" smtClean="0">
                <a:solidFill>
                  <a:prstClr val="black"/>
                </a:solidFill>
                <a:latin typeface="Calibri" panose="020F0502020204030204" pitchFamily="34" charset="0"/>
                <a:ea typeface="華康儷中黑" panose="020B0509000000000000" pitchFamily="49" charset="-120"/>
              </a:rPr>
              <a:t>8 </a:t>
            </a:r>
            <a:r>
              <a:rPr lang="en-US" i="0" dirty="0">
                <a:solidFill>
                  <a:prstClr val="black"/>
                </a:solidFill>
                <a:latin typeface="Calibri" panose="020F0502020204030204" pitchFamily="34" charset="0"/>
                <a:ea typeface="華康儷中黑" panose="020B0509000000000000" pitchFamily="49" charset="-120"/>
              </a:rPr>
              <a:t>millions Mobile phone users in 2012; mobile online shopping triple compare to previous year </a:t>
            </a:r>
            <a:endParaRPr lang="en-US" b="1" i="0" dirty="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Tree>
    <p:extLst>
      <p:ext uri="{BB962C8B-B14F-4D97-AF65-F5344CB8AC3E}">
        <p14:creationId xmlns:p14="http://schemas.microsoft.com/office/powerpoint/2010/main" val="3481510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fltVal val="0"/>
                                          </p:val>
                                        </p:tav>
                                        <p:tav tm="100000">
                                          <p:val>
                                            <p:strVal val="#ppt_h"/>
                                          </p:val>
                                        </p:tav>
                                      </p:tavLst>
                                    </p:anim>
                                    <p:animEffect transition="in" filter="fade">
                                      <p:cBhvr>
                                        <p:cTn id="9" dur="500"/>
                                        <p:tgtEl>
                                          <p:spTgt spid="389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916">
                                            <p:txEl>
                                              <p:pRg st="2" end="2"/>
                                            </p:txEl>
                                          </p:spTgt>
                                        </p:tgtEl>
                                        <p:attrNameLst>
                                          <p:attrName>style.visibility</p:attrName>
                                        </p:attrNameLst>
                                      </p:cBhvr>
                                      <p:to>
                                        <p:strVal val="visible"/>
                                      </p:to>
                                    </p:set>
                                    <p:anim calcmode="lin" valueType="num">
                                      <p:cBhvr>
                                        <p:cTn id="19" dur="500" fill="hold"/>
                                        <p:tgtEl>
                                          <p:spTgt spid="3891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891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8916">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8916">
                                            <p:txEl>
                                              <p:pRg st="3" end="3"/>
                                            </p:txEl>
                                          </p:spTgt>
                                        </p:tgtEl>
                                        <p:attrNameLst>
                                          <p:attrName>style.visibility</p:attrName>
                                        </p:attrNameLst>
                                      </p:cBhvr>
                                      <p:to>
                                        <p:strVal val="visible"/>
                                      </p:to>
                                    </p:set>
                                    <p:anim calcmode="lin" valueType="num">
                                      <p:cBhvr>
                                        <p:cTn id="31" dur="500" fill="hold"/>
                                        <p:tgtEl>
                                          <p:spTgt spid="3891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8916">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8916">
                                            <p:txEl>
                                              <p:pRg st="3" end="3"/>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 calcmode="lin" valueType="num">
                                      <p:cBhvr>
                                        <p:cTn id="36"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8916">
                                            <p:txEl>
                                              <p:pRg st="4" end="4"/>
                                            </p:txEl>
                                          </p:spTgt>
                                        </p:tgtEl>
                                        <p:attrNameLst>
                                          <p:attrName>style.visibility</p:attrName>
                                        </p:attrNameLst>
                                      </p:cBhvr>
                                      <p:to>
                                        <p:strVal val="visible"/>
                                      </p:to>
                                    </p:set>
                                    <p:anim calcmode="lin" valueType="num">
                                      <p:cBhvr>
                                        <p:cTn id="43" dur="500" fill="hold"/>
                                        <p:tgtEl>
                                          <p:spTgt spid="38916">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8916">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8916">
                                            <p:txEl>
                                              <p:pRg st="4" end="4"/>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 calcmode="lin" valueType="num">
                                      <p:cBhvr>
                                        <p:cTn id="48"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10">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8916">
                                            <p:txEl>
                                              <p:pRg st="5" end="5"/>
                                            </p:txEl>
                                          </p:spTgt>
                                        </p:tgtEl>
                                        <p:attrNameLst>
                                          <p:attrName>style.visibility</p:attrName>
                                        </p:attrNameLst>
                                      </p:cBhvr>
                                      <p:to>
                                        <p:strVal val="visible"/>
                                      </p:to>
                                    </p:set>
                                    <p:anim calcmode="lin" valueType="num">
                                      <p:cBhvr>
                                        <p:cTn id="55" dur="500" fill="hold"/>
                                        <p:tgtEl>
                                          <p:spTgt spid="38916">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8916">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38916">
                                            <p:txEl>
                                              <p:pRg st="5" end="5"/>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10">
                                            <p:txEl>
                                              <p:pRg st="5" end="5"/>
                                            </p:txEl>
                                          </p:spTgt>
                                        </p:tgtEl>
                                        <p:attrNameLst>
                                          <p:attrName>style.visibility</p:attrName>
                                        </p:attrNameLst>
                                      </p:cBhvr>
                                      <p:to>
                                        <p:strVal val="visible"/>
                                      </p:to>
                                    </p:set>
                                    <p:anim calcmode="lin" valueType="num">
                                      <p:cBhvr>
                                        <p:cTn id="60"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4" name="Text Box 4"/>
          <p:cNvSpPr txBox="1">
            <a:spLocks noChangeArrowheads="1"/>
          </p:cNvSpPr>
          <p:nvPr/>
        </p:nvSpPr>
        <p:spPr bwMode="gray">
          <a:xfrm>
            <a:off x="7887430" y="6677694"/>
            <a:ext cx="1130566" cy="180306"/>
          </a:xfrm>
          <a:prstGeom prst="rect">
            <a:avLst/>
          </a:prstGeom>
          <a:noFill/>
          <a:ln>
            <a:noFill/>
          </a:ln>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00B481">
                      <a:gamma/>
                      <a:shade val="60000"/>
                      <a:invGamma/>
                      <a:alpha val="74998"/>
                    </a:srgbClr>
                  </a:outerShdw>
                </a:effectLst>
              </a14:hiddenEffects>
            </a:ext>
          </a:extLst>
        </p:spPr>
        <p:txBody>
          <a:bodyPr wrap="none" lIns="35941" tIns="35941" rIns="35941" bIns="35941">
            <a:spAutoFit/>
          </a:bodyPr>
          <a:lstStyle/>
          <a:p>
            <a:pPr>
              <a:defRPr/>
            </a:pPr>
            <a:r>
              <a:rPr lang="en-US" sz="700" dirty="0">
                <a:solidFill>
                  <a:prstClr val="black"/>
                </a:solidFill>
              </a:rPr>
              <a:t>Source :GEDI, Business Times</a:t>
            </a:r>
          </a:p>
        </p:txBody>
      </p:sp>
      <p:sp>
        <p:nvSpPr>
          <p:cNvPr id="40964" name="Rectangle 2"/>
          <p:cNvSpPr>
            <a:spLocks noGrp="1" noChangeArrowheads="1"/>
          </p:cNvSpPr>
          <p:nvPr>
            <p:ph type="title" idx="4294967295"/>
          </p:nvPr>
        </p:nvSpPr>
        <p:spPr>
          <a:xfrm>
            <a:off x="0" y="0"/>
            <a:ext cx="5903913" cy="1158875"/>
          </a:xfrm>
        </p:spPr>
        <p:txBody>
          <a:bodyPr>
            <a:normAutofit fontScale="90000"/>
          </a:bodyPr>
          <a:lstStyle/>
          <a:p>
            <a:r>
              <a:rPr lang="en-SG" dirty="0" smtClean="0"/>
              <a:t/>
            </a:r>
            <a:br>
              <a:rPr lang="en-SG" dirty="0" smtClean="0"/>
            </a:br>
            <a:r>
              <a:rPr lang="en-SG" dirty="0"/>
              <a:t>	</a:t>
            </a:r>
            <a:endParaRPr lang="en-SG" sz="4000" dirty="0"/>
          </a:p>
        </p:txBody>
      </p:sp>
      <p:sp>
        <p:nvSpPr>
          <p:cNvPr id="4" name="Rectangle 3"/>
          <p:cNvSpPr>
            <a:spLocks noGrp="1" noChangeArrowheads="1"/>
          </p:cNvSpPr>
          <p:nvPr>
            <p:ph idx="4294967295"/>
          </p:nvPr>
        </p:nvSpPr>
        <p:spPr>
          <a:xfrm>
            <a:off x="0" y="1128713"/>
            <a:ext cx="7383463" cy="5332412"/>
          </a:xfrm>
        </p:spPr>
        <p:txBody>
          <a:bodyPr>
            <a:noAutofit/>
          </a:bodyPr>
          <a:lstStyle/>
          <a:p>
            <a:pPr marL="857250" lvl="2" indent="0">
              <a:buNone/>
              <a:defRPr/>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lvl="1" indent="-342900">
              <a:defRPr/>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itchFamily="34" charset="0"/>
              <a:buChar char="•"/>
              <a:defRPr/>
            </a:pPr>
            <a:endParaRPr lang="en-US" sz="1600" dirty="0"/>
          </a:p>
        </p:txBody>
      </p:sp>
      <p:sp>
        <p:nvSpPr>
          <p:cNvPr id="7" name="Rectangle 3"/>
          <p:cNvSpPr txBox="1">
            <a:spLocks noChangeArrowheads="1"/>
          </p:cNvSpPr>
          <p:nvPr/>
        </p:nvSpPr>
        <p:spPr>
          <a:xfrm>
            <a:off x="76200" y="1219200"/>
            <a:ext cx="4914901" cy="5181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80B606"/>
              </a:buClr>
              <a:buFont typeface="Wingdings" panose="05000000000000000000" pitchFamily="2" charset="2"/>
              <a:buChar char="Ø"/>
            </a:pP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根據</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2014</a:t>
            </a:r>
            <a:r>
              <a:rPr lang="zh-TW" altLang="en-US" sz="1600" b="1" dirty="0">
                <a:solidFill>
                  <a:prstClr val="black"/>
                </a:solidFill>
                <a:latin typeface="Calibri" panose="020F0502020204030204" pitchFamily="34" charset="0"/>
                <a:ea typeface="微軟正黑體" panose="020B0604030504040204" pitchFamily="34" charset="-120"/>
                <a:cs typeface="Verdana" panose="020B0604030504040204" pitchFamily="34" charset="0"/>
              </a:rPr>
              <a:t>年全球創業精神暨發展</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指數</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(GEDI)</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，在全世界</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71</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個重點國家中，新加坡從</a:t>
            </a:r>
            <a:r>
              <a:rPr lang="zh-TW" altLang="en-US" sz="1600" b="1" dirty="0">
                <a:solidFill>
                  <a:prstClr val="black"/>
                </a:solidFill>
                <a:latin typeface="Calibri" panose="020F0502020204030204" pitchFamily="34" charset="0"/>
                <a:ea typeface="微軟正黑體" panose="020B0604030504040204" pitchFamily="34" charset="-120"/>
                <a:cs typeface="Verdana" panose="020B0604030504040204" pitchFamily="34" charset="0"/>
              </a:rPr>
              <a:t>去年</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的第</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15</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名爬升至第</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11</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名。</a:t>
            </a:r>
            <a:r>
              <a:rPr lang="en-SG" sz="1600"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
            </a:r>
            <a:br>
              <a:rPr lang="en-SG" sz="1600"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br>
            <a:r>
              <a:rPr lang="en-SG" sz="1600"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According </a:t>
            </a:r>
            <a:r>
              <a:rPr lang="en-SG" sz="1600" dirty="0">
                <a:solidFill>
                  <a:prstClr val="black"/>
                </a:solidFill>
                <a:latin typeface="Calibri" panose="020F0502020204030204" pitchFamily="34" charset="0"/>
                <a:ea typeface="微軟正黑體" panose="020B0604030504040204" pitchFamily="34" charset="-120"/>
                <a:cs typeface="Verdana" panose="020B0604030504040204" pitchFamily="34" charset="0"/>
              </a:rPr>
              <a:t>to The Global Entrepreneurship and Development Index (GEDI), Singapore is ranked 11 (move from 2013 #15) out of 71 as the most important countries in the world.</a:t>
            </a:r>
            <a:r>
              <a:rPr lang="en-SG"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 </a:t>
            </a:r>
          </a:p>
          <a:p>
            <a:pPr>
              <a:buClr>
                <a:srgbClr val="80B606"/>
              </a:buClr>
              <a:buFont typeface="Wingdings" panose="05000000000000000000" pitchFamily="2" charset="2"/>
              <a:buChar char="Ø"/>
            </a:pPr>
            <a:endParaRPr lang="en-SG"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endParaRPr>
          </a:p>
          <a:p>
            <a:pPr>
              <a:buClr>
                <a:srgbClr val="80B606"/>
              </a:buClr>
              <a:buFont typeface="Wingdings" panose="05000000000000000000" pitchFamily="2" charset="2"/>
              <a:buChar char="Ø"/>
            </a:pPr>
            <a:r>
              <a:rPr lang="zh-TW" altLang="en-US" sz="1600" b="1" dirty="0">
                <a:solidFill>
                  <a:prstClr val="black"/>
                </a:solidFill>
                <a:latin typeface="Calibri" panose="020F0502020204030204" pitchFamily="34" charset="0"/>
                <a:ea typeface="微軟正黑體" panose="020B0604030504040204" pitchFamily="34" charset="-120"/>
                <a:cs typeface="Verdana" panose="020B0604030504040204" pitchFamily="34" charset="0"/>
              </a:rPr>
              <a:t>就風險承擔、搜尋和搶佔市場先機、開創及發展事業等各項</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指標而言，</a:t>
            </a:r>
            <a:r>
              <a:rPr lang="zh-TW" altLang="en-US" sz="1600" b="1" dirty="0">
                <a:solidFill>
                  <a:prstClr val="black"/>
                </a:solidFill>
                <a:latin typeface="Calibri" panose="020F0502020204030204" pitchFamily="34" charset="0"/>
                <a:ea typeface="微軟正黑體" panose="020B0604030504040204" pitchFamily="34" charset="-120"/>
                <a:cs typeface="Verdana" panose="020B0604030504040204" pitchFamily="34" charset="0"/>
              </a:rPr>
              <a:t>在</a:t>
            </a:r>
            <a:r>
              <a:rPr lang="zh-TW" altLang="en-US"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亞洲國家中，新加坡的排名高於南韓、香港、日本、馬來西亞、中國、印尼、印度、泰國和菲律賓，新加坡不啻為亞洲區的領先國家。</a:t>
            </a:r>
            <a: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
            </a:r>
            <a:br>
              <a:rPr lang="en-US" altLang="zh-TW" sz="1600" b="1"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br>
            <a:r>
              <a:rPr lang="en-SG" sz="1600" dirty="0">
                <a:solidFill>
                  <a:prstClr val="black"/>
                </a:solidFill>
                <a:latin typeface="Calibri" panose="020F0502020204030204" pitchFamily="34" charset="0"/>
                <a:ea typeface="微軟正黑體" panose="020B0604030504040204" pitchFamily="34" charset="-120"/>
                <a:cs typeface="Verdana" panose="020B0604030504040204" pitchFamily="34" charset="0"/>
              </a:rPr>
              <a:t>Among the Asian countries, Singapore ranks above South Korea, Hong Kong, Japan, Malaysia, China, Indonesia, India, Thailand and the Philippines, to be the leading country in terms of risk taking, spotting and seizing opportunities and starting and growing businesses</a:t>
            </a:r>
            <a:r>
              <a:rPr lang="en-SG" sz="1600" dirty="0" smtClean="0">
                <a:solidFill>
                  <a:prstClr val="black"/>
                </a:solidFill>
                <a:latin typeface="Calibri" panose="020F0502020204030204" pitchFamily="34" charset="0"/>
                <a:ea typeface="微軟正黑體" panose="020B0604030504040204" pitchFamily="34" charset="-120"/>
                <a:cs typeface="Verdana" panose="020B0604030504040204" pitchFamily="34" charset="0"/>
              </a:rPr>
              <a:t>.</a:t>
            </a:r>
            <a:endParaRPr lang="en-SG" sz="1600" b="1" dirty="0">
              <a:solidFill>
                <a:prstClr val="black"/>
              </a:solidFill>
              <a:latin typeface="Calibri" panose="020F0502020204030204" pitchFamily="34" charset="0"/>
              <a:ea typeface="微軟正黑體" panose="020B0604030504040204" pitchFamily="34" charset="-120"/>
              <a:cs typeface="Verdana" panose="020B060403050404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576406"/>
            <a:ext cx="3265535" cy="3802417"/>
          </a:xfrm>
          <a:prstGeom prst="rect">
            <a:avLst/>
          </a:prstGeom>
          <a:solidFill>
            <a:srgbClr val="000000">
              <a:shade val="95000"/>
            </a:srgbClr>
          </a:solidFill>
          <a:ln w="444500" cap="sq">
            <a:solidFill>
              <a:srgbClr val="E5D98F">
                <a:alpha val="83922"/>
              </a:srgbClr>
            </a:solidFill>
            <a:miter lim="800000"/>
          </a:ln>
          <a:effectLst>
            <a:outerShdw blurRad="254000" dist="190500" dir="2700000" sy="90000" algn="bl" rotWithShape="0">
              <a:srgbClr val="000000">
                <a:alpha val="40000"/>
              </a:srgbClr>
            </a:outerShdw>
          </a:effectLst>
        </p:spPr>
      </p:pic>
      <p:sp>
        <p:nvSpPr>
          <p:cNvPr id="5" name="Oval 4"/>
          <p:cNvSpPr/>
          <p:nvPr/>
        </p:nvSpPr>
        <p:spPr>
          <a:xfrm>
            <a:off x="5371301" y="3657601"/>
            <a:ext cx="3341595" cy="510988"/>
          </a:xfrm>
          <a:prstGeom prst="ellipse">
            <a:avLst/>
          </a:prstGeom>
          <a:noFill/>
          <a:ln>
            <a:solidFill>
              <a:srgbClr val="FF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prstClr val="white"/>
              </a:solidFill>
            </a:endParaRPr>
          </a:p>
        </p:txBody>
      </p:sp>
      <p:pic>
        <p:nvPicPr>
          <p:cNvPr id="10" name="Picture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sp>
        <p:nvSpPr>
          <p:cNvPr id="12" name="Title 1"/>
          <p:cNvSpPr txBox="1">
            <a:spLocks/>
          </p:cNvSpPr>
          <p:nvPr/>
        </p:nvSpPr>
        <p:spPr>
          <a:xfrm>
            <a:off x="-10432" y="152400"/>
            <a:ext cx="9154432" cy="838200"/>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TW" altLang="en-US"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為何</a:t>
            </a:r>
            <a:r>
              <a:rPr lang="zh-TW" altLang="en-US" dirty="0">
                <a:solidFill>
                  <a:prstClr val="white"/>
                </a:solidFill>
                <a:latin typeface="Calibri" panose="020F0502020204030204" pitchFamily="34" charset="0"/>
                <a:ea typeface="華康儷中黑" panose="020B0509000000000000" pitchFamily="49" charset="-120"/>
                <a:cs typeface="Verdana" panose="020B0604030504040204" pitchFamily="34" charset="0"/>
              </a:rPr>
              <a:t>選擇美安</a:t>
            </a:r>
            <a:r>
              <a:rPr lang="zh-TW" altLang="en-US"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新加坡？</a:t>
            </a:r>
            <a:r>
              <a:rPr lang="zh-TW" altLang="en-US" dirty="0">
                <a:solidFill>
                  <a:prstClr val="white"/>
                </a:solidFill>
                <a:latin typeface="Calibri" panose="020F0502020204030204" pitchFamily="34" charset="0"/>
                <a:ea typeface="華康儷中黑" panose="020B0509000000000000" pitchFamily="49" charset="-120"/>
                <a:cs typeface="Verdana" panose="020B0604030504040204" pitchFamily="34" charset="0"/>
              </a:rPr>
              <a:t>為甚麼</a:t>
            </a:r>
            <a:r>
              <a:rPr lang="zh-TW" altLang="en-US" dirty="0" smtClean="0">
                <a:solidFill>
                  <a:prstClr val="white"/>
                </a:solidFill>
                <a:latin typeface="Calibri" panose="020F0502020204030204" pitchFamily="34" charset="0"/>
                <a:ea typeface="華康儷中黑" panose="020B0509000000000000" pitchFamily="49" charset="-120"/>
                <a:cs typeface="Verdana" panose="020B0604030504040204" pitchFamily="34" charset="0"/>
              </a:rPr>
              <a:t>是現在！</a:t>
            </a:r>
            <a:r>
              <a:rPr lang="en-US" altLang="zh-TW" dirty="0">
                <a:solidFill>
                  <a:prstClr val="white"/>
                </a:solidFill>
                <a:latin typeface="Calibri" panose="020F0502020204030204" pitchFamily="34" charset="0"/>
                <a:ea typeface="微軟正黑體" panose="020B0604030504040204" pitchFamily="34" charset="-120"/>
                <a:cs typeface="Verdana" panose="020B0604030504040204" pitchFamily="34" charset="0"/>
              </a:rPr>
              <a:t/>
            </a:r>
            <a:br>
              <a:rPr lang="en-US" altLang="zh-TW" dirty="0">
                <a:solidFill>
                  <a:prstClr val="white"/>
                </a:solidFill>
                <a:latin typeface="Calibri" panose="020F0502020204030204" pitchFamily="34" charset="0"/>
                <a:ea typeface="微軟正黑體" panose="020B0604030504040204" pitchFamily="34" charset="-120"/>
                <a:cs typeface="Verdana" panose="020B0604030504040204" pitchFamily="34" charset="0"/>
              </a:rPr>
            </a:br>
            <a:r>
              <a:rPr lang="en-US" altLang="zh-TW" sz="3400" b="1" dirty="0">
                <a:solidFill>
                  <a:prstClr val="white"/>
                </a:solidFill>
                <a:latin typeface="Calibri" panose="020F0502020204030204" pitchFamily="34" charset="0"/>
                <a:ea typeface="微軟正黑體" panose="020B0604030504040204" pitchFamily="34" charset="-120"/>
                <a:cs typeface="Verdana" panose="020B0604030504040204" pitchFamily="34" charset="0"/>
              </a:rPr>
              <a:t>Why </a:t>
            </a:r>
            <a:r>
              <a:rPr lang="en-US" altLang="zh-TW" sz="3400" b="1" dirty="0" smtClean="0">
                <a:solidFill>
                  <a:prstClr val="white"/>
                </a:solidFill>
                <a:latin typeface="Calibri" panose="020F0502020204030204" pitchFamily="34" charset="0"/>
                <a:ea typeface="微軟正黑體" panose="020B0604030504040204" pitchFamily="34" charset="-120"/>
                <a:cs typeface="Verdana" panose="020B0604030504040204" pitchFamily="34" charset="0"/>
              </a:rPr>
              <a:t>Market</a:t>
            </a:r>
            <a:r>
              <a:rPr lang="zh-TW" altLang="en-US" sz="3400" b="1" dirty="0" smtClean="0">
                <a:solidFill>
                  <a:prstClr val="white"/>
                </a:solidFill>
                <a:latin typeface="Calibri" panose="020F0502020204030204" pitchFamily="34" charset="0"/>
                <a:ea typeface="微軟正黑體" panose="020B0604030504040204" pitchFamily="34" charset="-120"/>
                <a:cs typeface="Verdana" panose="020B0604030504040204" pitchFamily="34" charset="0"/>
              </a:rPr>
              <a:t> </a:t>
            </a:r>
            <a:r>
              <a:rPr lang="en-US" altLang="zh-TW" sz="3400" b="1" dirty="0" smtClean="0">
                <a:solidFill>
                  <a:prstClr val="white"/>
                </a:solidFill>
                <a:latin typeface="Calibri" panose="020F0502020204030204" pitchFamily="34" charset="0"/>
                <a:ea typeface="微軟正黑體" panose="020B0604030504040204" pitchFamily="34" charset="-120"/>
                <a:cs typeface="Verdana" panose="020B0604030504040204" pitchFamily="34" charset="0"/>
              </a:rPr>
              <a:t>Singapore</a:t>
            </a:r>
            <a:r>
              <a:rPr lang="en-US" altLang="zh-TW" sz="3400" b="1" dirty="0">
                <a:solidFill>
                  <a:prstClr val="white"/>
                </a:solidFill>
                <a:latin typeface="Calibri" panose="020F0502020204030204" pitchFamily="34" charset="0"/>
                <a:ea typeface="微軟正黑體" panose="020B0604030504040204" pitchFamily="34" charset="-120"/>
                <a:cs typeface="Verdana" panose="020B0604030504040204" pitchFamily="34" charset="0"/>
              </a:rPr>
              <a:t>?  Why Now!</a:t>
            </a:r>
            <a:r>
              <a:rPr lang="en-US" altLang="zh-TW" b="1" dirty="0">
                <a:solidFill>
                  <a:prstClr val="white"/>
                </a:solidFill>
                <a:latin typeface="Calibri" panose="020F0502020204030204" pitchFamily="34" charset="0"/>
                <a:ea typeface="微軟正黑體" panose="020B0604030504040204" pitchFamily="34" charset="-120"/>
                <a:cs typeface="Verdana" panose="020B0604030504040204" pitchFamily="34" charset="0"/>
              </a:rPr>
              <a:t> </a:t>
            </a:r>
            <a:endParaRPr lang="en-SG" b="1" dirty="0">
              <a:solidFill>
                <a:prstClr val="white"/>
              </a:solidFill>
              <a:latin typeface="Calibri" panose="020F0502020204030204" pitchFamily="34" charset="0"/>
              <a:ea typeface="微軟正黑體" panose="020B0604030504040204" pitchFamily="34" charset="-120"/>
              <a:cs typeface="Verdana" panose="020B0604030504040204" pitchFamily="34" charset="0"/>
            </a:endParaRPr>
          </a:p>
        </p:txBody>
      </p:sp>
    </p:spTree>
    <p:extLst>
      <p:ext uri="{BB962C8B-B14F-4D97-AF65-F5344CB8AC3E}">
        <p14:creationId xmlns:p14="http://schemas.microsoft.com/office/powerpoint/2010/main" val="2124815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609600" y="3655558"/>
            <a:ext cx="7924800" cy="271920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342900" lvl="1" indent="-342900">
              <a:spcBef>
                <a:spcPts val="0"/>
              </a:spcBef>
              <a:buClr>
                <a:prstClr val="black">
                  <a:lumMod val="85000"/>
                  <a:lumOff val="15000"/>
                </a:prstClr>
              </a:buClr>
              <a:defRPr/>
            </a:pPr>
            <a:r>
              <a:rPr lang="en-US" sz="1600" dirty="0" smtClean="0">
                <a:solidFill>
                  <a:prstClr val="black"/>
                </a:solidFill>
                <a:latin typeface="Calibri" panose="020F0502020204030204" pitchFamily="34" charset="0"/>
                <a:ea typeface="華康儷中黑" panose="020B0509000000000000" pitchFamily="49" charset="-120"/>
              </a:rPr>
              <a:t>Strong overall growth with 5% growth in health and wellness and 1.2 % in sales of beauty, skin care and color cosmetics</a:t>
            </a:r>
            <a:endParaRPr lang="en-US" sz="1600" b="1" dirty="0" smtClean="0">
              <a:solidFill>
                <a:prstClr val="black"/>
              </a:solidFill>
              <a:latin typeface="Calibri" panose="020F0502020204030204" pitchFamily="34" charset="0"/>
              <a:ea typeface="華康儷中黑" panose="020B0509000000000000" pitchFamily="49" charset="-120"/>
            </a:endParaRPr>
          </a:p>
          <a:p>
            <a:pPr marL="342900" lvl="1" indent="-342900">
              <a:spcBef>
                <a:spcPts val="0"/>
              </a:spcBef>
              <a:buClr>
                <a:prstClr val="black">
                  <a:lumMod val="85000"/>
                  <a:lumOff val="15000"/>
                </a:prstClr>
              </a:buClr>
              <a:defRPr/>
            </a:pPr>
            <a:r>
              <a:rPr lang="en-US" sz="1600" dirty="0" smtClean="0">
                <a:solidFill>
                  <a:prstClr val="black"/>
                </a:solidFill>
                <a:latin typeface="Calibri" panose="020F0502020204030204" pitchFamily="34" charset="0"/>
                <a:ea typeface="華康儷中黑" panose="020B0509000000000000" pitchFamily="49" charset="-120"/>
                <a:cs typeface="Verdana" panose="020B0604030504040204" pitchFamily="34" charset="0"/>
              </a:rPr>
              <a:t>Singaporean are more and more health conscious with Proportion of monthly Household Expenditure spent on Healthcare has been increasing 4.8-6%</a:t>
            </a:r>
            <a:endParaRPr lang="en-US" sz="1600" b="1" dirty="0" smtClean="0">
              <a:solidFill>
                <a:prstClr val="black"/>
              </a:solidFill>
              <a:latin typeface="Calibri" panose="020F0502020204030204" pitchFamily="34" charset="0"/>
              <a:ea typeface="華康儷中黑" panose="020B0509000000000000" pitchFamily="49" charset="-120"/>
              <a:cs typeface="Verdana" panose="020B0604030504040204" pitchFamily="34" charset="0"/>
            </a:endParaRPr>
          </a:p>
          <a:p>
            <a:pPr marL="342900" lvl="1" indent="-342900">
              <a:spcBef>
                <a:spcPts val="0"/>
              </a:spcBef>
              <a:buClr>
                <a:prstClr val="black">
                  <a:lumMod val="85000"/>
                  <a:lumOff val="15000"/>
                </a:prstClr>
              </a:buClr>
              <a:defRPr/>
            </a:pPr>
            <a:r>
              <a:rPr lang="en-US" sz="1600" dirty="0" smtClean="0">
                <a:solidFill>
                  <a:prstClr val="black"/>
                </a:solidFill>
                <a:latin typeface="Calibri" panose="020F0502020204030204" pitchFamily="34" charset="0"/>
                <a:ea typeface="華康儷中黑" panose="020B0509000000000000" pitchFamily="49" charset="-120"/>
              </a:rPr>
              <a:t>Young and Medium age population (60.9% age 15-54 ) with growing exposure to Western lifestyles, increase interest in Social media and  shopping.</a:t>
            </a:r>
            <a:endParaRPr lang="en-US" sz="1600" b="1" dirty="0" smtClean="0">
              <a:solidFill>
                <a:prstClr val="black"/>
              </a:solidFill>
              <a:latin typeface="Calibri" panose="020F0502020204030204" pitchFamily="34" charset="0"/>
              <a:ea typeface="華康儷中黑" panose="020B0509000000000000" pitchFamily="49" charset="-120"/>
            </a:endParaRPr>
          </a:p>
          <a:p>
            <a:pPr marL="342900" lvl="1" indent="-342900">
              <a:spcBef>
                <a:spcPts val="0"/>
              </a:spcBef>
              <a:buClr>
                <a:prstClr val="black">
                  <a:lumMod val="85000"/>
                  <a:lumOff val="15000"/>
                </a:prstClr>
              </a:buClr>
              <a:defRPr/>
            </a:pPr>
            <a:r>
              <a:rPr lang="en-US" sz="1600" dirty="0" smtClean="0">
                <a:solidFill>
                  <a:prstClr val="black"/>
                </a:solidFill>
                <a:latin typeface="Calibri" panose="020F0502020204030204" pitchFamily="34" charset="0"/>
                <a:ea typeface="華康儷中黑" panose="020B0509000000000000" pitchFamily="49" charset="-120"/>
                <a:cs typeface="Verdana" panose="020B0604030504040204" pitchFamily="34" charset="0"/>
              </a:rPr>
              <a:t>Product preferences to purchase with high quality at competitive prices and like to try/sample products and receive recommendations through friends or existing user</a:t>
            </a:r>
            <a:endParaRPr lang="en-US" sz="1600" b="1" dirty="0">
              <a:solidFill>
                <a:prstClr val="black"/>
              </a:solidFill>
              <a:latin typeface="Calibri" panose="020F0502020204030204" pitchFamily="34" charset="0"/>
              <a:ea typeface="微軟正黑體" panose="020B0604030504040204" pitchFamily="34" charset="-120"/>
            </a:endParaRPr>
          </a:p>
        </p:txBody>
      </p:sp>
      <p:sp>
        <p:nvSpPr>
          <p:cNvPr id="1280004" name="Text Box 4"/>
          <p:cNvSpPr txBox="1">
            <a:spLocks noChangeArrowheads="1"/>
          </p:cNvSpPr>
          <p:nvPr/>
        </p:nvSpPr>
        <p:spPr bwMode="gray">
          <a:xfrm>
            <a:off x="6393657" y="6677694"/>
            <a:ext cx="2826543" cy="180306"/>
          </a:xfrm>
          <a:prstGeom prst="rect">
            <a:avLst/>
          </a:prstGeom>
          <a:noFill/>
          <a:ln>
            <a:noFill/>
          </a:ln>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00B481">
                      <a:gamma/>
                      <a:shade val="60000"/>
                      <a:invGamma/>
                      <a:alpha val="74998"/>
                    </a:srgbClr>
                  </a:outerShdw>
                </a:effectLst>
              </a14:hiddenEffects>
            </a:ext>
          </a:extLst>
        </p:spPr>
        <p:txBody>
          <a:bodyPr wrap="none" lIns="35941" tIns="35941" rIns="35941" bIns="35941">
            <a:spAutoFit/>
          </a:bodyPr>
          <a:lstStyle/>
          <a:p>
            <a:pPr>
              <a:defRPr/>
            </a:pPr>
            <a:r>
              <a:rPr lang="en-US" sz="700" dirty="0">
                <a:solidFill>
                  <a:prstClr val="black"/>
                </a:solidFill>
                <a:latin typeface="Calibri" panose="020F0502020204030204" pitchFamily="34" charset="0"/>
              </a:rPr>
              <a:t>Source: Euromonitor, CIA World Facebook, Strait Times AsiaNetwork Stat</a:t>
            </a:r>
            <a:r>
              <a:rPr lang="en-US" sz="700" dirty="0">
                <a:solidFill>
                  <a:prstClr val="black"/>
                </a:solidFill>
              </a:rPr>
              <a:t>,  </a:t>
            </a:r>
          </a:p>
        </p:txBody>
      </p:sp>
      <p:sp>
        <p:nvSpPr>
          <p:cNvPr id="40964" name="Rectangle 2"/>
          <p:cNvSpPr>
            <a:spLocks noGrp="1" noChangeArrowheads="1"/>
          </p:cNvSpPr>
          <p:nvPr>
            <p:ph type="title" idx="4294967295"/>
          </p:nvPr>
        </p:nvSpPr>
        <p:spPr>
          <a:xfrm>
            <a:off x="1620043" y="207335"/>
            <a:ext cx="5903913" cy="707065"/>
          </a:xfrm>
        </p:spPr>
        <p:txBody>
          <a:bodyPr>
            <a:normAutofit fontScale="90000"/>
          </a:bodyPr>
          <a:lstStyle/>
          <a:p>
            <a:r>
              <a:rPr lang="zh-TW" altLang="en-US" sz="3600" dirty="0" smtClean="0">
                <a:latin typeface="Calibri" panose="020F0502020204030204" pitchFamily="34" charset="0"/>
                <a:ea typeface="華康儷中黑" panose="020B0509000000000000" pitchFamily="49" charset="-120"/>
              </a:rPr>
              <a:t>還有</a:t>
            </a:r>
            <a:r>
              <a:rPr lang="en-US" altLang="zh-TW" sz="3600" dirty="0" smtClean="0">
                <a:latin typeface="Calibri" panose="020F0502020204030204" pitchFamily="34" charset="0"/>
                <a:ea typeface="華康儷中黑" panose="020B0509000000000000" pitchFamily="49" charset="-120"/>
              </a:rPr>
              <a:t>………</a:t>
            </a:r>
            <a:r>
              <a:rPr lang="zh-TW" altLang="en-US" sz="3600" dirty="0" smtClean="0">
                <a:latin typeface="Calibri" panose="020F0502020204030204" pitchFamily="34" charset="0"/>
                <a:ea typeface="華康儷中黑" panose="020B0509000000000000" pitchFamily="49" charset="-120"/>
              </a:rPr>
              <a:t>？</a:t>
            </a:r>
            <a:r>
              <a:rPr lang="en-US" altLang="zh-TW" sz="3600" dirty="0" smtClean="0">
                <a:latin typeface="Calibri" panose="020F0502020204030204" pitchFamily="34" charset="0"/>
                <a:ea typeface="華康儷中黑" panose="020B0509000000000000" pitchFamily="49" charset="-120"/>
              </a:rPr>
              <a:t/>
            </a:r>
            <a:br>
              <a:rPr lang="en-US" altLang="zh-TW" sz="3600" dirty="0" smtClean="0">
                <a:latin typeface="Calibri" panose="020F0502020204030204" pitchFamily="34" charset="0"/>
                <a:ea typeface="華康儷中黑" panose="020B0509000000000000" pitchFamily="49" charset="-120"/>
              </a:rPr>
            </a:br>
            <a:r>
              <a:rPr lang="en-SG" sz="3600" dirty="0">
                <a:latin typeface="Calibri" panose="020F0502020204030204" pitchFamily="34" charset="0"/>
              </a:rPr>
              <a:t>What else………?</a:t>
            </a:r>
            <a:endParaRPr lang="en-SG" sz="3600" b="1" dirty="0">
              <a:latin typeface="Calibri" panose="020F0502020204030204" pitchFamily="34" charset="0"/>
              <a:ea typeface="微軟正黑體" panose="020B0604030504040204" pitchFamily="34" charset="-120"/>
            </a:endParaRPr>
          </a:p>
        </p:txBody>
      </p:sp>
      <p:sp>
        <p:nvSpPr>
          <p:cNvPr id="4" name="Rectangle 3"/>
          <p:cNvSpPr>
            <a:spLocks noGrp="1" noChangeArrowheads="1"/>
          </p:cNvSpPr>
          <p:nvPr>
            <p:ph idx="4294967295"/>
          </p:nvPr>
        </p:nvSpPr>
        <p:spPr>
          <a:xfrm>
            <a:off x="609600" y="1331913"/>
            <a:ext cx="7924800" cy="2249487"/>
          </a:xfrm>
        </p:spPr>
        <p:txBody>
          <a:bodyPr>
            <a:noAutofit/>
          </a:bodyPr>
          <a:lstStyle/>
          <a:p>
            <a:pPr marL="342900" lvl="1" indent="-342900">
              <a:spcBef>
                <a:spcPts val="1200"/>
              </a:spcBef>
              <a:buClr>
                <a:schemeClr val="tx1">
                  <a:lumMod val="85000"/>
                  <a:lumOff val="15000"/>
                </a:schemeClr>
              </a:buClr>
              <a:defRPr/>
            </a:pPr>
            <a:r>
              <a:rPr lang="zh-TW" altLang="en-US"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強健的</a:t>
            </a:r>
            <a:r>
              <a:rPr lang="zh-TW" altLang="en-US" sz="1600" dirty="0" smtClean="0">
                <a:solidFill>
                  <a:schemeClr val="tx1"/>
                </a:solidFill>
                <a:latin typeface="Calibri" panose="020F0502020204030204" pitchFamily="34" charset="0"/>
                <a:ea typeface="華康儷中黑" panose="020B0509000000000000" pitchFamily="49" charset="-120"/>
              </a:rPr>
              <a:t>整體成長率，其中健康保健類成長了</a:t>
            </a:r>
            <a:r>
              <a:rPr lang="en-US" altLang="zh-TW" sz="1600" dirty="0" smtClean="0">
                <a:solidFill>
                  <a:schemeClr val="tx1"/>
                </a:solidFill>
                <a:latin typeface="Calibri" panose="020F0502020204030204" pitchFamily="34" charset="0"/>
                <a:ea typeface="華康儷中黑" panose="020B0509000000000000" pitchFamily="49" charset="-120"/>
              </a:rPr>
              <a:t>5%</a:t>
            </a:r>
            <a:r>
              <a:rPr lang="zh-TW" altLang="en-US" sz="1600" dirty="0" smtClean="0">
                <a:solidFill>
                  <a:schemeClr val="tx1"/>
                </a:solidFill>
                <a:latin typeface="Calibri" panose="020F0502020204030204" pitchFamily="34" charset="0"/>
                <a:ea typeface="華康儷中黑" panose="020B0509000000000000" pitchFamily="49" charset="-120"/>
              </a:rPr>
              <a:t>，美容用品、肌膚保養品和彩妝用品的銷售則成長了</a:t>
            </a:r>
            <a:r>
              <a:rPr lang="en-US" altLang="zh-TW" sz="1600" dirty="0" smtClean="0">
                <a:solidFill>
                  <a:schemeClr val="tx1"/>
                </a:solidFill>
                <a:latin typeface="Calibri" panose="020F0502020204030204" pitchFamily="34" charset="0"/>
                <a:ea typeface="華康儷中黑" panose="020B0509000000000000" pitchFamily="49" charset="-120"/>
              </a:rPr>
              <a:t>1.2%</a:t>
            </a:r>
            <a:r>
              <a:rPr lang="zh-TW" altLang="en-US" sz="1600" dirty="0" smtClean="0">
                <a:solidFill>
                  <a:schemeClr val="tx1"/>
                </a:solidFill>
                <a:latin typeface="Calibri" panose="020F0502020204030204" pitchFamily="34" charset="0"/>
                <a:ea typeface="華康儷中黑" panose="020B0509000000000000" pitchFamily="49" charset="-120"/>
              </a:rPr>
              <a:t>。</a:t>
            </a:r>
            <a:endParaRPr lang="en-US" sz="1600" b="1" dirty="0" smtClean="0">
              <a:solidFill>
                <a:schemeClr val="tx1"/>
              </a:solidFill>
              <a:latin typeface="Calibri" panose="020F0502020204030204" pitchFamily="34" charset="0"/>
              <a:ea typeface="華康儷中黑" panose="020B0509000000000000" pitchFamily="49" charset="-120"/>
            </a:endParaRPr>
          </a:p>
          <a:p>
            <a:pPr marL="342900" lvl="1" indent="-342900">
              <a:spcBef>
                <a:spcPts val="1200"/>
              </a:spcBef>
              <a:buClr>
                <a:schemeClr val="tx1">
                  <a:lumMod val="85000"/>
                  <a:lumOff val="15000"/>
                </a:schemeClr>
              </a:buClr>
              <a:defRPr/>
            </a:pPr>
            <a:r>
              <a:rPr lang="zh-TW" altLang="en-US"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保健用品的家用月支出增加了</a:t>
            </a:r>
            <a:r>
              <a:rPr lang="en-US" altLang="zh-TW"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4.8-6</a:t>
            </a:r>
            <a:r>
              <a:rPr lang="zh-TW" altLang="en-US"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％，顯示新加坡人愈來愈有保健意識。</a:t>
            </a:r>
            <a:endParaRPr lang="en-US" sz="1600" b="1"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endParaRPr>
          </a:p>
          <a:p>
            <a:pPr marL="342900" lvl="1" indent="-342900">
              <a:spcBef>
                <a:spcPts val="1200"/>
              </a:spcBef>
              <a:buClr>
                <a:schemeClr val="tx1">
                  <a:lumMod val="85000"/>
                  <a:lumOff val="15000"/>
                </a:schemeClr>
              </a:buClr>
              <a:defRPr/>
            </a:pPr>
            <a:r>
              <a:rPr lang="zh-TW" altLang="en-US" sz="1600" dirty="0" smtClean="0">
                <a:solidFill>
                  <a:schemeClr val="tx1"/>
                </a:solidFill>
                <a:latin typeface="Calibri" panose="020F0502020204030204" pitchFamily="34" charset="0"/>
                <a:ea typeface="華康儷中黑" panose="020B0509000000000000" pitchFamily="49" charset="-120"/>
              </a:rPr>
              <a:t>年紀在</a:t>
            </a:r>
            <a:r>
              <a:rPr lang="en-US" altLang="zh-TW" sz="1600" dirty="0" smtClean="0">
                <a:solidFill>
                  <a:schemeClr val="tx1"/>
                </a:solidFill>
                <a:latin typeface="Calibri" panose="020F0502020204030204" pitchFamily="34" charset="0"/>
                <a:ea typeface="華康儷中黑" panose="020B0509000000000000" pitchFamily="49" charset="-120"/>
              </a:rPr>
              <a:t>15</a:t>
            </a:r>
            <a:r>
              <a:rPr lang="zh-TW" altLang="en-US" sz="1600" dirty="0" smtClean="0">
                <a:solidFill>
                  <a:schemeClr val="tx1"/>
                </a:solidFill>
                <a:latin typeface="Calibri" panose="020F0502020204030204" pitchFamily="34" charset="0"/>
                <a:ea typeface="華康儷中黑" panose="020B0509000000000000" pitchFamily="49" charset="-120"/>
              </a:rPr>
              <a:t>到</a:t>
            </a:r>
            <a:r>
              <a:rPr lang="en-US" altLang="zh-TW" sz="1600" dirty="0" smtClean="0">
                <a:solidFill>
                  <a:schemeClr val="tx1"/>
                </a:solidFill>
                <a:latin typeface="Calibri" panose="020F0502020204030204" pitchFamily="34" charset="0"/>
                <a:ea typeface="華康儷中黑" panose="020B0509000000000000" pitchFamily="49" charset="-120"/>
              </a:rPr>
              <a:t>54</a:t>
            </a:r>
            <a:r>
              <a:rPr lang="zh-TW" altLang="en-US" sz="1600" dirty="0" smtClean="0">
                <a:solidFill>
                  <a:schemeClr val="tx1"/>
                </a:solidFill>
                <a:latin typeface="Calibri" panose="020F0502020204030204" pitchFamily="34" charset="0"/>
                <a:ea typeface="華康儷中黑" panose="020B0509000000000000" pitchFamily="49" charset="-120"/>
              </a:rPr>
              <a:t>歲之間的新生代與中生代人口</a:t>
            </a:r>
            <a:r>
              <a:rPr lang="en-US" altLang="zh-TW" sz="1600" dirty="0" smtClean="0">
                <a:solidFill>
                  <a:schemeClr val="tx1"/>
                </a:solidFill>
                <a:latin typeface="Calibri" panose="020F0502020204030204" pitchFamily="34" charset="0"/>
                <a:ea typeface="華康儷中黑" panose="020B0509000000000000" pitchFamily="49" charset="-120"/>
              </a:rPr>
              <a:t>(</a:t>
            </a:r>
            <a:r>
              <a:rPr lang="zh-TW" altLang="en-US" sz="1600" dirty="0" smtClean="0">
                <a:solidFill>
                  <a:schemeClr val="tx1"/>
                </a:solidFill>
                <a:latin typeface="Calibri" panose="020F0502020204030204" pitchFamily="34" charset="0"/>
                <a:ea typeface="華康儷中黑" panose="020B0509000000000000" pitchFamily="49" charset="-120"/>
              </a:rPr>
              <a:t>佔新加坡總人口數的</a:t>
            </a:r>
            <a:r>
              <a:rPr lang="en-US" altLang="zh-TW" sz="1600" dirty="0" smtClean="0">
                <a:solidFill>
                  <a:schemeClr val="tx1"/>
                </a:solidFill>
                <a:latin typeface="Calibri" panose="020F0502020204030204" pitchFamily="34" charset="0"/>
                <a:ea typeface="華康儷中黑" panose="020B0509000000000000" pitchFamily="49" charset="-120"/>
              </a:rPr>
              <a:t>60.9%)</a:t>
            </a:r>
            <a:r>
              <a:rPr lang="zh-TW" altLang="en-US" sz="1600" dirty="0" smtClean="0">
                <a:solidFill>
                  <a:schemeClr val="tx1"/>
                </a:solidFill>
                <a:latin typeface="Calibri" panose="020F0502020204030204" pitchFamily="34" charset="0"/>
                <a:ea typeface="華康儷中黑" panose="020B0509000000000000" pitchFamily="49" charset="-120"/>
              </a:rPr>
              <a:t> 大量接觸到西方人的生活型態，因此也使他們對社群媒體與購物更有興趣。</a:t>
            </a:r>
            <a:endParaRPr lang="en-US" sz="1600" b="1" dirty="0" smtClean="0">
              <a:solidFill>
                <a:schemeClr val="tx1"/>
              </a:solidFill>
              <a:latin typeface="Calibri" panose="020F0502020204030204" pitchFamily="34" charset="0"/>
              <a:ea typeface="華康儷中黑" panose="020B0509000000000000" pitchFamily="49" charset="-120"/>
            </a:endParaRPr>
          </a:p>
          <a:p>
            <a:pPr marL="342900" lvl="1" indent="-342900">
              <a:spcBef>
                <a:spcPts val="1200"/>
              </a:spcBef>
              <a:buClr>
                <a:schemeClr val="tx1">
                  <a:lumMod val="85000"/>
                  <a:lumOff val="15000"/>
                </a:schemeClr>
              </a:buClr>
              <a:defRPr/>
            </a:pPr>
            <a:r>
              <a:rPr lang="zh-TW" altLang="en-US"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以</a:t>
            </a:r>
            <a:r>
              <a:rPr lang="zh-TW" altLang="en-US" sz="1600" dirty="0">
                <a:solidFill>
                  <a:schemeClr val="tx1"/>
                </a:solidFill>
                <a:latin typeface="Calibri" panose="020F0502020204030204" pitchFamily="34" charset="0"/>
                <a:ea typeface="華康儷中黑" panose="020B0509000000000000" pitchFamily="49" charset="-120"/>
                <a:cs typeface="Verdana" panose="020B0604030504040204" pitchFamily="34" charset="0"/>
              </a:rPr>
              <a:t>產品偏好來說</a:t>
            </a:r>
            <a:r>
              <a:rPr lang="zh-TW" altLang="en-US" sz="1600" dirty="0" smtClean="0">
                <a:solidFill>
                  <a:schemeClr val="tx1"/>
                </a:solidFill>
                <a:latin typeface="Calibri" panose="020F0502020204030204" pitchFamily="34" charset="0"/>
                <a:ea typeface="華康儷中黑" panose="020B0509000000000000" pitchFamily="49" charset="-120"/>
                <a:cs typeface="Verdana" panose="020B0604030504040204" pitchFamily="34" charset="0"/>
              </a:rPr>
              <a:t>，他們喜歡用具有競爭力的價格購買高品質商品；也喜歡試用樣品，並且聽取朋友或使用者的推薦。</a:t>
            </a:r>
            <a:endParaRPr lang="en-US" sz="500" dirty="0">
              <a:latin typeface="Calibri" panose="020F0502020204030204" pitchFamily="34" charset="0"/>
              <a:ea typeface="微軟正黑體" panose="020B0604030504040204" pitchFamily="34" charset="-120"/>
              <a:cs typeface="Verdana" panose="020B0604030504040204" pitchFamily="34" charset="0"/>
            </a:endParaRPr>
          </a:p>
          <a:p>
            <a:pPr marL="342900" lvl="1" indent="-342900">
              <a:defRPr/>
            </a:pPr>
            <a:endParaRPr lang="en-US" sz="500" dirty="0">
              <a:latin typeface="Calibri" panose="020F0502020204030204" pitchFamily="34" charset="0"/>
              <a:ea typeface="微軟正黑體" panose="020B0604030504040204" pitchFamily="34" charset="-120"/>
            </a:endParaRPr>
          </a:p>
          <a:p>
            <a:pPr marL="857250" lvl="2" indent="0">
              <a:buNone/>
              <a:defRPr/>
            </a:pPr>
            <a:endParaRPr lang="en-US" sz="1600" b="1" dirty="0">
              <a:solidFill>
                <a:schemeClr val="tx1"/>
              </a:solidFill>
              <a:latin typeface="Calibri" panose="020F0502020204030204" pitchFamily="34" charset="0"/>
              <a:ea typeface="微軟正黑體" panose="020B0604030504040204" pitchFamily="34" charset="-120"/>
              <a:cs typeface="Verdana" panose="020B0604030504040204" pitchFamily="34" charset="0"/>
            </a:endParaRPr>
          </a:p>
          <a:p>
            <a:pPr marL="342900" lvl="1" indent="-342900">
              <a:defRPr/>
            </a:pPr>
            <a:endParaRPr lang="en-US" sz="1600" b="1" dirty="0" smtClean="0">
              <a:solidFill>
                <a:schemeClr val="tx1"/>
              </a:solidFill>
              <a:latin typeface="Calibri" panose="020F0502020204030204" pitchFamily="34" charset="0"/>
              <a:ea typeface="微軟正黑體" panose="020B0604030504040204" pitchFamily="34" charset="-120"/>
              <a:cs typeface="Verdana" panose="020B0604030504040204" pitchFamily="34" charset="0"/>
            </a:endParaRPr>
          </a:p>
          <a:p>
            <a:pPr eaLnBrk="1" hangingPunct="1">
              <a:buFont typeface="Arial" pitchFamily="34" charset="0"/>
              <a:buChar char="•"/>
              <a:defRPr/>
            </a:pPr>
            <a:endParaRPr lang="en-US" sz="1600" b="1" dirty="0">
              <a:solidFill>
                <a:schemeClr val="tx1"/>
              </a:solidFill>
              <a:latin typeface="Calibri" panose="020F0502020204030204" pitchFamily="34" charset="0"/>
              <a:ea typeface="微軟正黑體" panose="020B0604030504040204" pitchFamily="34" charset="-120"/>
            </a:endParaRPr>
          </a:p>
        </p:txBody>
      </p:sp>
      <p:sp>
        <p:nvSpPr>
          <p:cNvPr id="7" name="Rectangle 2"/>
          <p:cNvSpPr txBox="1">
            <a:spLocks noChangeArrowheads="1"/>
          </p:cNvSpPr>
          <p:nvPr/>
        </p:nvSpPr>
        <p:spPr>
          <a:xfrm>
            <a:off x="3310847" y="5776686"/>
            <a:ext cx="6366553" cy="7599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r>
              <a:rPr lang="zh-TW" altLang="en-US" sz="3000" b="1" dirty="0">
                <a:solidFill>
                  <a:srgbClr val="C00000"/>
                </a:solidFill>
                <a:latin typeface="Calibri" panose="020F0502020204030204" pitchFamily="34" charset="0"/>
                <a:ea typeface="微軟正黑體" panose="020B0604030504040204" pitchFamily="34" charset="-120"/>
              </a:rPr>
              <a:t>何必再等</a:t>
            </a:r>
            <a:r>
              <a:rPr lang="zh-TW" altLang="en-US" sz="3000" b="1" dirty="0" smtClean="0">
                <a:solidFill>
                  <a:srgbClr val="C00000"/>
                </a:solidFill>
                <a:latin typeface="Calibri" panose="020F0502020204030204" pitchFamily="34" charset="0"/>
                <a:ea typeface="微軟正黑體" panose="020B0604030504040204" pitchFamily="34" charset="-120"/>
              </a:rPr>
              <a:t>？現在就開始！</a:t>
            </a:r>
            <a:r>
              <a:rPr lang="en-US" altLang="zh-TW" sz="3000" b="1" dirty="0" smtClean="0">
                <a:solidFill>
                  <a:srgbClr val="C00000"/>
                </a:solidFill>
                <a:latin typeface="Calibri" panose="020F0502020204030204" pitchFamily="34" charset="0"/>
                <a:ea typeface="微軟正黑體" panose="020B0604030504040204" pitchFamily="34" charset="-120"/>
              </a:rPr>
              <a:t/>
            </a:r>
            <a:br>
              <a:rPr lang="en-US" altLang="zh-TW" sz="3000" b="1" dirty="0" smtClean="0">
                <a:solidFill>
                  <a:srgbClr val="C00000"/>
                </a:solidFill>
                <a:latin typeface="Calibri" panose="020F0502020204030204" pitchFamily="34" charset="0"/>
                <a:ea typeface="微軟正黑體" panose="020B0604030504040204" pitchFamily="34" charset="-120"/>
              </a:rPr>
            </a:br>
            <a:r>
              <a:rPr lang="en-SG" sz="3000" dirty="0">
                <a:solidFill>
                  <a:srgbClr val="C00000"/>
                </a:solidFill>
                <a:latin typeface="Calibri" panose="020F0502020204030204" pitchFamily="34" charset="0"/>
                <a:ea typeface="微軟正黑體" panose="020B0604030504040204" pitchFamily="34" charset="-120"/>
              </a:rPr>
              <a:t>Why Wait? Start Now </a:t>
            </a:r>
            <a:r>
              <a:rPr lang="en-SG" sz="3000" dirty="0" smtClean="0">
                <a:solidFill>
                  <a:srgbClr val="C00000"/>
                </a:solidFill>
                <a:latin typeface="Calibri" panose="020F0502020204030204" pitchFamily="34" charset="0"/>
                <a:ea typeface="微軟正黑體" panose="020B0604030504040204" pitchFamily="34" charset="-120"/>
              </a:rPr>
              <a:t>!</a:t>
            </a:r>
            <a:endParaRPr lang="en-SG" sz="3000" dirty="0">
              <a:solidFill>
                <a:srgbClr val="C00000"/>
              </a:solidFill>
              <a:latin typeface="Calibri" panose="020F0502020204030204" pitchFamily="34" charset="0"/>
              <a:ea typeface="微軟正黑體" panose="020B0604030504040204" pitchFamily="34" charset="-120"/>
            </a:endParaRPr>
          </a:p>
        </p:txBody>
      </p:sp>
      <p:pic>
        <p:nvPicPr>
          <p:cNvPr id="8" name="Picture 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spTree>
    <p:extLst>
      <p:ext uri="{BB962C8B-B14F-4D97-AF65-F5344CB8AC3E}">
        <p14:creationId xmlns:p14="http://schemas.microsoft.com/office/powerpoint/2010/main" val="2813249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4">
                                            <p:txEl>
                                              <p:pRg st="2" end="2"/>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 calcmode="lin" valueType="num">
                                      <p:cBhvr>
                                        <p:cTn id="3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p:cTn id="4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4">
                                            <p:txEl>
                                              <p:pRg st="3" end="3"/>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 calcmode="lin" valueType="num">
                                      <p:cBhvr>
                                        <p:cTn id="4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grpId="0" nodeType="clickEffect">
                                  <p:stCondLst>
                                    <p:cond delay="0"/>
                                  </p:stCondLst>
                                  <p:childTnLst>
                                    <p:animRot by="21600000">
                                      <p:cBhvr>
                                        <p:cTn id="60" dur="2000" fill="hold"/>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1938" y="1447800"/>
            <a:ext cx="5240338" cy="3879850"/>
          </a:xfrm>
        </p:spPr>
        <p:txBody>
          <a:bodyPr>
            <a:normAutofit/>
          </a:bodyPr>
          <a:lstStyle/>
          <a:p>
            <a:pPr marL="225425" indent="-225425">
              <a:spcBef>
                <a:spcPts val="600"/>
              </a:spcBef>
              <a:buClr>
                <a:schemeClr val="tx1"/>
              </a:buClr>
              <a:buFont typeface="Arial" panose="020B0604020202020204" pitchFamily="34" charset="0"/>
              <a:buChar char="•"/>
            </a:pP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預計營運時程：</a:t>
            </a:r>
            <a:r>
              <a:rPr lang="en-US" altLang="zh-TW"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2014</a:t>
            </a: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年第三季</a:t>
            </a:r>
            <a:endParaRPr lang="en-US" altLang="zh-TW" sz="2000" b="1"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endParaRPr>
          </a:p>
          <a:p>
            <a:pPr marL="225425" indent="-225425">
              <a:spcBef>
                <a:spcPts val="600"/>
              </a:spcBef>
              <a:buClr>
                <a:schemeClr val="tx1"/>
              </a:buClr>
              <a:buFont typeface="Arial" panose="020B0604020202020204" pitchFamily="34" charset="0"/>
              <a:buChar char="•"/>
            </a:pP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預計上市之產品：約</a:t>
            </a:r>
            <a:r>
              <a:rPr lang="en-US" altLang="zh-TW"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200</a:t>
            </a: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項</a:t>
            </a:r>
            <a:endParaRPr lang="en-SG" sz="2000" dirty="0" smtClean="0">
              <a:solidFill>
                <a:schemeClr val="tx1"/>
              </a:solidFill>
              <a:latin typeface="Calibri" panose="020F0502020204030204" pitchFamily="34" charset="0"/>
              <a:ea typeface="華康儷中黑" panose="020B0509000000000000" pitchFamily="49" charset="-120"/>
            </a:endParaRPr>
          </a:p>
          <a:p>
            <a:pPr marL="225425" indent="-225425">
              <a:spcBef>
                <a:spcPts val="600"/>
              </a:spcBef>
              <a:buClr>
                <a:schemeClr val="tx1"/>
              </a:buClr>
              <a:buFont typeface="Arial" panose="020B0604020202020204" pitchFamily="34" charset="0"/>
              <a:buChar char="•"/>
            </a:pP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預計設立之據點：</a:t>
            </a:r>
            <a:r>
              <a:rPr lang="zh-TW" altLang="en-US" dirty="0">
                <a:solidFill>
                  <a:schemeClr val="tx1"/>
                </a:solidFill>
                <a:latin typeface="Calibri" panose="020F0502020204030204" pitchFamily="34" charset="0"/>
                <a:ea typeface="華康儷中黑" panose="020B0509000000000000" pitchFamily="49" charset="-120"/>
                <a:cs typeface="Calibri" panose="020F0502020204030204" pitchFamily="34" charset="0"/>
              </a:rPr>
              <a:t>仳鄰烏節路</a:t>
            </a:r>
            <a:r>
              <a:rPr lang="en-SG"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Orchard Road</a:t>
            </a:r>
            <a:r>
              <a:rPr lang="zh-TW" altLang="en-US"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rPr>
              <a:t> </a:t>
            </a:r>
            <a:endParaRPr lang="en-SG" sz="2000" b="1" dirty="0">
              <a:solidFill>
                <a:schemeClr val="tx1"/>
              </a:solidFill>
              <a:latin typeface="Calibri" panose="020F0502020204030204" pitchFamily="34" charset="0"/>
              <a:ea typeface="華康儷中黑" panose="020B0509000000000000" pitchFamily="49" charset="-120"/>
              <a:cs typeface="Calibri" panose="020F0502020204030204" pitchFamily="34" charset="0"/>
            </a:endParaRPr>
          </a:p>
          <a:p>
            <a:pPr>
              <a:spcBef>
                <a:spcPts val="600"/>
              </a:spcBef>
            </a:pPr>
            <a:endParaRPr lang="en-SG" sz="2000" b="1" dirty="0" smtClean="0">
              <a:solidFill>
                <a:schemeClr val="tx1"/>
              </a:solidFill>
              <a:latin typeface="Calibri" panose="020F0502020204030204" pitchFamily="34" charset="0"/>
              <a:ea typeface="華康儷中黑" panose="020B0509000000000000" pitchFamily="49" charset="-120"/>
              <a:cs typeface="Calibri" panose="020F0502020204030204" pitchFamily="34" charset="0"/>
            </a:endParaRPr>
          </a:p>
        </p:txBody>
      </p:sp>
      <p:pic>
        <p:nvPicPr>
          <p:cNvPr id="8" name="Picture 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pic>
        <p:nvPicPr>
          <p:cNvPr id="9"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66301" y="76200"/>
            <a:ext cx="4011398" cy="830184"/>
          </a:xfrm>
          <a:prstGeom prst="rect">
            <a:avLst/>
          </a:prstGeom>
        </p:spPr>
      </p:pic>
      <p:pic>
        <p:nvPicPr>
          <p:cNvPr id="10" name="Picture 3" descr="51 Cuppage Roa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92164" y="1219200"/>
            <a:ext cx="3501739" cy="4166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6288" y="4604040"/>
            <a:ext cx="2694994" cy="15159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4652174"/>
            <a:ext cx="2609422" cy="146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ontent Placeholder 2"/>
          <p:cNvSpPr txBox="1">
            <a:spLocks/>
          </p:cNvSpPr>
          <p:nvPr/>
        </p:nvSpPr>
        <p:spPr>
          <a:xfrm>
            <a:off x="211913" y="3154179"/>
            <a:ext cx="5240338" cy="237939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225425" indent="-225425">
              <a:spcBef>
                <a:spcPts val="600"/>
              </a:spcBef>
              <a:buClr>
                <a:prstClr val="black"/>
              </a:buClr>
              <a:buFont typeface="Arial" panose="020B0604020202020204" pitchFamily="34" charset="0"/>
              <a:buChar char="•"/>
            </a:pPr>
            <a:r>
              <a:rPr lang="en-SG" sz="2000" dirty="0" smtClean="0">
                <a:solidFill>
                  <a:prstClr val="black"/>
                </a:solidFill>
                <a:latin typeface="Calibri" panose="020F0502020204030204" pitchFamily="34" charset="0"/>
                <a:ea typeface="華康儷中黑" panose="020B0509000000000000" pitchFamily="49" charset="-120"/>
              </a:rPr>
              <a:t>Target soft launch : Q3 2014</a:t>
            </a:r>
            <a:endParaRPr lang="en-US" altLang="zh-TW" sz="2000" b="1"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marL="225425" indent="-225425">
              <a:spcBef>
                <a:spcPts val="600"/>
              </a:spcBef>
              <a:buClr>
                <a:prstClr val="black"/>
              </a:buClr>
              <a:buFont typeface="Arial" panose="020B0604020202020204" pitchFamily="34" charset="0"/>
              <a:buChar char="•"/>
            </a:pPr>
            <a:r>
              <a:rPr lang="en-SG" sz="2000" dirty="0" smtClean="0">
                <a:solidFill>
                  <a:prstClr val="black"/>
                </a:solidFill>
                <a:latin typeface="Calibri" panose="020F0502020204030204" pitchFamily="34" charset="0"/>
                <a:ea typeface="華康儷中黑" panose="020B0509000000000000" pitchFamily="49" charset="-120"/>
              </a:rPr>
              <a:t>Target Product Launch: app 200 SKU</a:t>
            </a:r>
          </a:p>
          <a:p>
            <a:pPr marL="225425" indent="-225425">
              <a:spcBef>
                <a:spcPts val="600"/>
              </a:spcBef>
              <a:buClr>
                <a:prstClr val="black"/>
              </a:buClr>
              <a:buFont typeface="Arial" panose="020B0604020202020204" pitchFamily="34" charset="0"/>
              <a:buChar char="•"/>
            </a:pPr>
            <a:r>
              <a:rPr lang="en-SG" sz="2000" dirty="0" smtClean="0">
                <a:solidFill>
                  <a:prstClr val="black"/>
                </a:solidFill>
                <a:latin typeface="Calibri" panose="020F0502020204030204" pitchFamily="34" charset="0"/>
                <a:ea typeface="華康儷中黑" panose="020B0509000000000000" pitchFamily="49" charset="-120"/>
              </a:rPr>
              <a:t>Target Perm location: Walking Distance from Orchard Road! </a:t>
            </a:r>
            <a:endParaRPr lang="en-SG" sz="2000" b="1"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a:p>
            <a:pPr>
              <a:spcBef>
                <a:spcPts val="600"/>
              </a:spcBef>
              <a:buClr>
                <a:srgbClr val="80B606"/>
              </a:buClr>
            </a:pPr>
            <a:endParaRPr lang="en-SG" sz="2000" b="1" dirty="0" smtClean="0">
              <a:solidFill>
                <a:prstClr val="black"/>
              </a:solidFill>
              <a:latin typeface="Calibri" panose="020F0502020204030204" pitchFamily="34" charset="0"/>
              <a:ea typeface="華康儷中黑" panose="020B0509000000000000" pitchFamily="49" charset="-120"/>
              <a:cs typeface="Calibri" panose="020F0502020204030204" pitchFamily="34" charset="0"/>
            </a:endParaRPr>
          </a:p>
        </p:txBody>
      </p:sp>
    </p:spTree>
    <p:extLst>
      <p:ext uri="{BB962C8B-B14F-4D97-AF65-F5344CB8AC3E}">
        <p14:creationId xmlns:p14="http://schemas.microsoft.com/office/powerpoint/2010/main" val="1805733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 calcmode="lin" valueType="num">
                                      <p:cBhvr>
                                        <p:cTn id="2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 calcmode="lin" valueType="num">
                                      <p:cBhvr>
                                        <p:cTn id="36"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2" y="-33338"/>
            <a:ext cx="9144000" cy="1252538"/>
          </a:xfrm>
        </p:spPr>
        <p:txBody>
          <a:bodyPr>
            <a:noAutofit/>
          </a:bodyPr>
          <a:lstStyle/>
          <a:p>
            <a:r>
              <a:rPr lang="zh-TW" altLang="en-US" sz="3200" dirty="0">
                <a:latin typeface="Calibri" panose="020F0502020204030204" pitchFamily="34" charset="0"/>
                <a:ea typeface="華康儷中黑" panose="020B0509000000000000" pitchFamily="49" charset="-120"/>
              </a:rPr>
              <a:t>我</a:t>
            </a:r>
            <a:r>
              <a:rPr lang="zh-TW" altLang="en-US" sz="3200" dirty="0" smtClean="0">
                <a:latin typeface="Calibri" panose="020F0502020204030204" pitchFamily="34" charset="0"/>
                <a:ea typeface="華康儷中黑" panose="020B0509000000000000" pitchFamily="49" charset="-120"/>
              </a:rPr>
              <a:t>們的</a:t>
            </a:r>
            <a:r>
              <a:rPr lang="zh-TW" altLang="en-US" sz="3200" dirty="0">
                <a:latin typeface="Calibri" panose="020F0502020204030204" pitchFamily="34" charset="0"/>
                <a:ea typeface="華康儷中黑" panose="020B0509000000000000" pitchFamily="49" charset="-120"/>
              </a:rPr>
              <a:t>產</a:t>
            </a:r>
            <a:r>
              <a:rPr lang="zh-TW" altLang="en-US" sz="3200" dirty="0" smtClean="0">
                <a:latin typeface="Calibri" panose="020F0502020204030204" pitchFamily="34" charset="0"/>
                <a:ea typeface="華康儷中黑" panose="020B0509000000000000" pitchFamily="49" charset="-120"/>
              </a:rPr>
              <a:t>品 </a:t>
            </a:r>
            <a:r>
              <a:rPr lang="en-US" altLang="zh-TW" sz="3200" dirty="0" smtClean="0">
                <a:latin typeface="Calibri" panose="020F0502020204030204" pitchFamily="34" charset="0"/>
                <a:ea typeface="華康儷中黑" panose="020B0509000000000000" pitchFamily="49" charset="-120"/>
              </a:rPr>
              <a:t/>
            </a:r>
            <a:br>
              <a:rPr lang="en-US" altLang="zh-TW" sz="3200" dirty="0" smtClean="0">
                <a:latin typeface="Calibri" panose="020F0502020204030204" pitchFamily="34" charset="0"/>
                <a:ea typeface="華康儷中黑" panose="020B0509000000000000" pitchFamily="49" charset="-120"/>
              </a:rPr>
            </a:br>
            <a:r>
              <a:rPr lang="en-SG" altLang="zh-TW" sz="2800" dirty="0" smtClean="0">
                <a:latin typeface="Calibri" panose="020F0502020204030204" pitchFamily="34" charset="0"/>
                <a:ea typeface="華康儷中黑" panose="020B0509000000000000" pitchFamily="49" charset="-120"/>
              </a:rPr>
              <a:t>Our </a:t>
            </a:r>
            <a:r>
              <a:rPr lang="en-SG" altLang="zh-TW" sz="2800" dirty="0">
                <a:latin typeface="Calibri" panose="020F0502020204030204" pitchFamily="34" charset="0"/>
                <a:ea typeface="華康儷中黑" panose="020B0509000000000000" pitchFamily="49" charset="-120"/>
              </a:rPr>
              <a:t>Product</a:t>
            </a:r>
            <a:endParaRPr lang="en-SG" sz="2800" b="1"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11" name="TextBox 10"/>
          <p:cNvSpPr txBox="1"/>
          <p:nvPr/>
        </p:nvSpPr>
        <p:spPr>
          <a:xfrm>
            <a:off x="2314576" y="1762125"/>
            <a:ext cx="184731" cy="369332"/>
          </a:xfrm>
          <a:prstGeom prst="rect">
            <a:avLst/>
          </a:prstGeom>
          <a:noFill/>
        </p:spPr>
        <p:txBody>
          <a:bodyPr wrap="none" rtlCol="0">
            <a:spAutoFit/>
          </a:bodyPr>
          <a:lstStyle/>
          <a:p>
            <a:endParaRPr lang="en-SG" dirty="0">
              <a:solidFill>
                <a:prstClr val="black"/>
              </a:solidFill>
            </a:endParaRPr>
          </a:p>
        </p:txBody>
      </p:sp>
      <p:pic>
        <p:nvPicPr>
          <p:cNvPr id="13" name="Picture 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061" y="4685469"/>
            <a:ext cx="1334502" cy="133450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4061" y="1488722"/>
            <a:ext cx="3404910" cy="3080633"/>
          </a:xfrm>
          <a:prstGeom prst="rect">
            <a:avLst/>
          </a:prstGeom>
        </p:spPr>
      </p:pic>
      <p:pic>
        <p:nvPicPr>
          <p:cNvPr id="1030" name="Picture 6" descr="http://distilleryimage10.s3.amazonaws.com/74462ca0c4ec11e3a9950002c9dad63a_5.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1000" y="2414370"/>
            <a:ext cx="14287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741" y="1371175"/>
            <a:ext cx="1472879" cy="1227399"/>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3507" y="4444813"/>
            <a:ext cx="1666875" cy="1666875"/>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63136" y="1489888"/>
            <a:ext cx="1647063" cy="823532"/>
          </a:xfrm>
          <a:prstGeom prst="rect">
            <a:avLst/>
          </a:prstGeom>
        </p:spPr>
      </p:pic>
      <p:pic>
        <p:nvPicPr>
          <p:cNvPr id="5" name="Picture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74400" y="1838159"/>
            <a:ext cx="1428750" cy="1428750"/>
          </a:xfrm>
          <a:prstGeom prst="rect">
            <a:avLst/>
          </a:prstGeom>
        </p:spPr>
      </p:pic>
      <p:pic>
        <p:nvPicPr>
          <p:cNvPr id="1027" name="Picture 3" descr="http://distilleryimage0.s3.amazonaws.com/64d0ccd0c50a11e392660002c9ded948_5.jpg">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307156" y="3256718"/>
            <a:ext cx="1428750"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04785" y="4290846"/>
            <a:ext cx="2090472" cy="2090472"/>
          </a:xfrm>
          <a:prstGeom prst="rect">
            <a:avLst/>
          </a:prstGeom>
        </p:spPr>
      </p:pic>
      <p:pic>
        <p:nvPicPr>
          <p:cNvPr id="19" name="Picture 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68027" y="2817747"/>
            <a:ext cx="1768070" cy="1768070"/>
          </a:xfrm>
          <a:prstGeom prst="rect">
            <a:avLst/>
          </a:prstGeom>
        </p:spPr>
      </p:pic>
      <p:pic>
        <p:nvPicPr>
          <p:cNvPr id="20" name="Picture 1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03808" y="4767305"/>
            <a:ext cx="1337648" cy="1895001"/>
          </a:xfrm>
          <a:prstGeom prst="rect">
            <a:avLst/>
          </a:prstGeom>
        </p:spPr>
      </p:pic>
      <p:pic>
        <p:nvPicPr>
          <p:cNvPr id="21" name="Picture 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49283" y="4290846"/>
            <a:ext cx="1577570" cy="2234891"/>
          </a:xfrm>
          <a:prstGeom prst="rect">
            <a:avLst/>
          </a:prstGeom>
        </p:spPr>
      </p:pic>
    </p:spTree>
    <p:extLst>
      <p:ext uri="{BB962C8B-B14F-4D97-AF65-F5344CB8AC3E}">
        <p14:creationId xmlns:p14="http://schemas.microsoft.com/office/powerpoint/2010/main" val="12569999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32" y="130514"/>
            <a:ext cx="9144000" cy="860086"/>
          </a:xfrm>
        </p:spPr>
        <p:txBody>
          <a:bodyPr>
            <a:noAutofit/>
          </a:bodyPr>
          <a:lstStyle/>
          <a:p>
            <a:r>
              <a:rPr lang="zh-TW" altLang="en-US" sz="3200" dirty="0">
                <a:latin typeface="Calibri" panose="020F0502020204030204" pitchFamily="34" charset="0"/>
                <a:ea typeface="華康儷中黑" panose="020B0509000000000000" pitchFamily="49" charset="-120"/>
              </a:rPr>
              <a:t>我們的系</a:t>
            </a:r>
            <a:r>
              <a:rPr lang="zh-TW" altLang="en-US" sz="3200" dirty="0" smtClean="0">
                <a:latin typeface="Calibri" panose="020F0502020204030204" pitchFamily="34" charset="0"/>
                <a:ea typeface="華康儷中黑" panose="020B0509000000000000" pitchFamily="49" charset="-120"/>
              </a:rPr>
              <a:t>統 </a:t>
            </a:r>
            <a:r>
              <a:rPr lang="en-US" altLang="zh-TW" sz="3200" dirty="0" smtClean="0">
                <a:latin typeface="Calibri" panose="020F0502020204030204" pitchFamily="34" charset="0"/>
                <a:ea typeface="華康儷中黑" panose="020B0509000000000000" pitchFamily="49" charset="-120"/>
              </a:rPr>
              <a:t/>
            </a:r>
            <a:br>
              <a:rPr lang="en-US" altLang="zh-TW" sz="3200" dirty="0" smtClean="0">
                <a:latin typeface="Calibri" panose="020F0502020204030204" pitchFamily="34" charset="0"/>
                <a:ea typeface="華康儷中黑" panose="020B0509000000000000" pitchFamily="49" charset="-120"/>
              </a:rPr>
            </a:br>
            <a:r>
              <a:rPr lang="en-SG" altLang="zh-TW" sz="2800" dirty="0" smtClean="0">
                <a:latin typeface="Calibri" panose="020F0502020204030204" pitchFamily="34" charset="0"/>
                <a:ea typeface="華康儷中黑" panose="020B0509000000000000" pitchFamily="49" charset="-120"/>
              </a:rPr>
              <a:t>Our </a:t>
            </a:r>
            <a:r>
              <a:rPr lang="en-SG" altLang="zh-TW" sz="2800" dirty="0">
                <a:latin typeface="Calibri" panose="020F0502020204030204" pitchFamily="34" charset="0"/>
                <a:ea typeface="華康儷中黑" panose="020B0509000000000000" pitchFamily="49" charset="-120"/>
              </a:rPr>
              <a:t>System</a:t>
            </a:r>
            <a:endParaRPr lang="en-SG" sz="2800" b="1" dirty="0">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
        <p:nvSpPr>
          <p:cNvPr id="11" name="TextBox 10"/>
          <p:cNvSpPr txBox="1"/>
          <p:nvPr/>
        </p:nvSpPr>
        <p:spPr>
          <a:xfrm>
            <a:off x="2314576" y="1762125"/>
            <a:ext cx="184731" cy="369332"/>
          </a:xfrm>
          <a:prstGeom prst="rect">
            <a:avLst/>
          </a:prstGeom>
          <a:noFill/>
        </p:spPr>
        <p:txBody>
          <a:bodyPr wrap="none" rtlCol="0">
            <a:spAutoFit/>
          </a:bodyPr>
          <a:lstStyle/>
          <a:p>
            <a:endParaRPr lang="en-SG" dirty="0">
              <a:solidFill>
                <a:prstClr val="black"/>
              </a:solidFill>
            </a:endParaRPr>
          </a:p>
        </p:txBody>
      </p:sp>
      <p:pic>
        <p:nvPicPr>
          <p:cNvPr id="13" name="Picture 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sp>
        <p:nvSpPr>
          <p:cNvPr id="6" name="Rectangle 1"/>
          <p:cNvSpPr>
            <a:spLocks noChangeArrowheads="1"/>
          </p:cNvSpPr>
          <p:nvPr/>
        </p:nvSpPr>
        <p:spPr bwMode="auto">
          <a:xfrm>
            <a:off x="0" y="5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0" rIns="19044" bIns="0" numCol="1" anchor="ctr" anchorCtr="0" compatLnSpc="1">
            <a:prstTxWarp prst="textNoShape">
              <a:avLst/>
            </a:prstTxWarp>
            <a:spAutoFit/>
          </a:bodyPr>
          <a:lstStyle/>
          <a:p>
            <a:pPr algn="r" eaLnBrk="0" fontAlgn="base" hangingPunct="0">
              <a:spcBef>
                <a:spcPct val="0"/>
              </a:spcBef>
              <a:spcAft>
                <a:spcPct val="0"/>
              </a:spcAft>
            </a:pPr>
            <a:r>
              <a:rPr lang="en-US" altLang="en-US" dirty="0">
                <a:solidFill>
                  <a:prstClr val="black"/>
                </a:solidFill>
                <a:latin typeface="Arial" panose="020B0604020202020204" pitchFamily="34" charset="0"/>
              </a:rPr>
              <a:t>                     </a:t>
            </a:r>
          </a:p>
        </p:txBody>
      </p:sp>
      <p:sp>
        <p:nvSpPr>
          <p:cNvPr id="7" name="TextBox 6"/>
          <p:cNvSpPr txBox="1"/>
          <p:nvPr/>
        </p:nvSpPr>
        <p:spPr>
          <a:xfrm>
            <a:off x="869947" y="1896070"/>
            <a:ext cx="3654205" cy="923330"/>
          </a:xfrm>
          <a:prstGeom prst="rect">
            <a:avLst/>
          </a:prstGeom>
          <a:noFill/>
        </p:spPr>
        <p:txBody>
          <a:bodyPr wrap="none" rtlCol="0">
            <a:spAutoFit/>
          </a:bodyPr>
          <a:lstStyle/>
          <a:p>
            <a:r>
              <a:rPr lang="en-SG" dirty="0">
                <a:solidFill>
                  <a:prstClr val="black"/>
                </a:solidFill>
                <a:latin typeface="Calibri" panose="020F0502020204030204" pitchFamily="34" charset="0"/>
                <a:hlinkClick r:id="rId3"/>
              </a:rPr>
              <a:t>http://www.marketsingapore.com.sg</a:t>
            </a:r>
            <a:endParaRPr lang="en-SG" dirty="0">
              <a:solidFill>
                <a:prstClr val="black"/>
              </a:solidFill>
              <a:latin typeface="Calibri" panose="020F0502020204030204" pitchFamily="34" charset="0"/>
            </a:endParaRPr>
          </a:p>
          <a:p>
            <a:endParaRPr lang="en-SG" dirty="0">
              <a:solidFill>
                <a:prstClr val="black"/>
              </a:solidFill>
              <a:latin typeface="Calibri" panose="020F0502020204030204" pitchFamily="34" charset="0"/>
            </a:endParaRPr>
          </a:p>
          <a:p>
            <a:endParaRPr lang="en-SG" dirty="0">
              <a:solidFill>
                <a:prstClr val="black"/>
              </a:solidFill>
              <a:latin typeface="Calibri" panose="020F0502020204030204" pitchFamily="34" charset="0"/>
            </a:endParaRPr>
          </a:p>
        </p:txBody>
      </p:sp>
      <p:sp>
        <p:nvSpPr>
          <p:cNvPr id="9" name="12-Point Star 8"/>
          <p:cNvSpPr/>
          <p:nvPr/>
        </p:nvSpPr>
        <p:spPr>
          <a:xfrm rot="20787027">
            <a:off x="207902" y="598567"/>
            <a:ext cx="2116825" cy="1305226"/>
          </a:xfrm>
          <a:prstGeom prst="star12">
            <a:avLst>
              <a:gd name="adj" fmla="val 41047"/>
            </a:avLst>
          </a:prstGeom>
          <a:solidFill>
            <a:srgbClr val="2A01D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dirty="0">
                <a:solidFill>
                  <a:prstClr val="white"/>
                </a:solidFill>
                <a:latin typeface="Calibri" panose="020F0502020204030204" pitchFamily="34" charset="0"/>
                <a:ea typeface="華康儷中黑" panose="020B0509000000000000" pitchFamily="49" charset="-120"/>
              </a:rPr>
              <a:t>已啟用</a:t>
            </a:r>
            <a:r>
              <a:rPr lang="en-US" altLang="zh-TW" sz="2400" dirty="0">
                <a:solidFill>
                  <a:prstClr val="white"/>
                </a:solidFill>
                <a:latin typeface="Calibri" panose="020F0502020204030204" pitchFamily="34" charset="0"/>
                <a:ea typeface="華康儷中黑" panose="020B0509000000000000" pitchFamily="49" charset="-120"/>
              </a:rPr>
              <a:t/>
            </a:r>
            <a:br>
              <a:rPr lang="en-US" altLang="zh-TW" sz="2400" dirty="0">
                <a:solidFill>
                  <a:prstClr val="white"/>
                </a:solidFill>
                <a:latin typeface="Calibri" panose="020F0502020204030204" pitchFamily="34" charset="0"/>
                <a:ea typeface="華康儷中黑" panose="020B0509000000000000" pitchFamily="49" charset="-120"/>
              </a:rPr>
            </a:br>
            <a:r>
              <a:rPr lang="en-SG" altLang="zh-TW" sz="2200" dirty="0">
                <a:solidFill>
                  <a:prstClr val="white"/>
                </a:solidFill>
                <a:latin typeface="Calibri" panose="020F0502020204030204" pitchFamily="34" charset="0"/>
                <a:ea typeface="華康儷中黑" panose="020B0509000000000000" pitchFamily="49" charset="-120"/>
              </a:rPr>
              <a:t>Live!</a:t>
            </a:r>
            <a:endParaRPr lang="en-SG" sz="2200" dirty="0">
              <a:solidFill>
                <a:srgbClr val="FFFF00"/>
              </a:solidFill>
              <a:latin typeface="Calibri" panose="020F0502020204030204" pitchFamily="34" charset="0"/>
              <a:ea typeface="華康儷中黑" panose="020B0509000000000000" pitchFamily="49" charset="-120"/>
            </a:endParaRPr>
          </a:p>
        </p:txBody>
      </p:sp>
      <p:pic>
        <p:nvPicPr>
          <p:cNvPr id="3" name="Picture 2"/>
          <p:cNvPicPr>
            <a:picLocks noChangeAspect="1"/>
          </p:cNvPicPr>
          <p:nvPr/>
        </p:nvPicPr>
        <p:blipFill>
          <a:blip r:embed="rId4" cstate="screen"/>
          <a:stretch>
            <a:fillRect/>
          </a:stretch>
        </p:blipFill>
        <p:spPr>
          <a:xfrm>
            <a:off x="4929996" y="3156004"/>
            <a:ext cx="3653202" cy="2319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image00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4241" y="2313014"/>
            <a:ext cx="3811212" cy="3782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21370" y="2133600"/>
            <a:ext cx="3881079" cy="923330"/>
          </a:xfrm>
          <a:prstGeom prst="rect">
            <a:avLst/>
          </a:prstGeom>
        </p:spPr>
        <p:txBody>
          <a:bodyPr wrap="square">
            <a:spAutoFit/>
          </a:bodyPr>
          <a:lstStyle/>
          <a:p>
            <a:r>
              <a:rPr lang="en-SG" dirty="0">
                <a:solidFill>
                  <a:prstClr val="black"/>
                </a:solidFill>
                <a:latin typeface="Calibri" panose="020F0502020204030204" pitchFamily="34" charset="0"/>
                <a:hlinkClick r:id="rId6"/>
              </a:rPr>
              <a:t>http://www.marketamericaevents.com/singapore.html</a:t>
            </a:r>
            <a:endParaRPr lang="en-SG" dirty="0">
              <a:solidFill>
                <a:prstClr val="black"/>
              </a:solidFill>
              <a:latin typeface="Calibri" panose="020F0502020204030204" pitchFamily="34" charset="0"/>
            </a:endParaRPr>
          </a:p>
          <a:p>
            <a:endParaRPr lang="en-SG" dirty="0">
              <a:solidFill>
                <a:prstClr val="black"/>
              </a:solidFill>
              <a:latin typeface="Calibri" panose="020F0502020204030204" pitchFamily="34" charset="0"/>
            </a:endParaRPr>
          </a:p>
        </p:txBody>
      </p:sp>
      <p:pic>
        <p:nvPicPr>
          <p:cNvPr id="12" name="Picture 2" descr="MA_University_Crest_#36A1EC"/>
          <p:cNvPicPr>
            <a:picLocks noChangeAspect="1" noChangeArrowheads="1"/>
          </p:cNvPicPr>
          <p:nvPr/>
        </p:nvPicPr>
        <p:blipFill>
          <a:blip r:embed="rId7" cstate="screen"/>
          <a:srcRect/>
          <a:stretch>
            <a:fillRect/>
          </a:stretch>
        </p:blipFill>
        <p:spPr bwMode="auto">
          <a:xfrm>
            <a:off x="7924800" y="5172170"/>
            <a:ext cx="877649" cy="773109"/>
          </a:xfrm>
          <a:prstGeom prst="rect">
            <a:avLst/>
          </a:prstGeom>
          <a:noFill/>
          <a:ln w="9525">
            <a:noFill/>
            <a:miter lim="800000"/>
            <a:headEnd/>
            <a:tailEnd/>
          </a:ln>
        </p:spPr>
      </p:pic>
    </p:spTree>
    <p:extLst>
      <p:ext uri="{BB962C8B-B14F-4D97-AF65-F5344CB8AC3E}">
        <p14:creationId xmlns:p14="http://schemas.microsoft.com/office/powerpoint/2010/main" val="4062512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14576" y="1762125"/>
            <a:ext cx="184731" cy="369332"/>
          </a:xfrm>
          <a:prstGeom prst="rect">
            <a:avLst/>
          </a:prstGeom>
          <a:noFill/>
        </p:spPr>
        <p:txBody>
          <a:bodyPr wrap="none" rtlCol="0">
            <a:spAutoFit/>
          </a:bodyPr>
          <a:lstStyle/>
          <a:p>
            <a:endParaRPr lang="en-SG" dirty="0">
              <a:solidFill>
                <a:prstClr val="black"/>
              </a:solidFill>
            </a:endParaRPr>
          </a:p>
        </p:txBody>
      </p:sp>
      <p:pic>
        <p:nvPicPr>
          <p:cNvPr id="13" name="Picture 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sp>
        <p:nvSpPr>
          <p:cNvPr id="6" name="Rectangle 1"/>
          <p:cNvSpPr>
            <a:spLocks noChangeArrowheads="1"/>
          </p:cNvSpPr>
          <p:nvPr/>
        </p:nvSpPr>
        <p:spPr bwMode="auto">
          <a:xfrm>
            <a:off x="0" y="57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5660" rIns="19044" bIns="0" numCol="1" anchor="ctr" anchorCtr="0" compatLnSpc="1">
            <a:prstTxWarp prst="textNoShape">
              <a:avLst/>
            </a:prstTxWarp>
            <a:spAutoFit/>
          </a:bodyPr>
          <a:lstStyle/>
          <a:p>
            <a:pPr algn="r" eaLnBrk="0" fontAlgn="base" hangingPunct="0">
              <a:spcBef>
                <a:spcPct val="0"/>
              </a:spcBef>
              <a:spcAft>
                <a:spcPct val="0"/>
              </a:spcAft>
            </a:pPr>
            <a:r>
              <a:rPr lang="en-US" altLang="en-US" dirty="0">
                <a:solidFill>
                  <a:prstClr val="black"/>
                </a:solidFill>
                <a:latin typeface="Arial" panose="020B0604020202020204" pitchFamily="34" charset="0"/>
              </a:rPr>
              <a:t>                     </a:t>
            </a:r>
          </a:p>
        </p:txBody>
      </p:sp>
      <p:pic>
        <p:nvPicPr>
          <p:cNvPr id="14" name="Picture 13"/>
          <p:cNvPicPr>
            <a:picLocks noChangeAspect="1"/>
          </p:cNvPicPr>
          <p:nvPr/>
        </p:nvPicPr>
        <p:blipFill>
          <a:blip r:embed="rId3" cstate="screen"/>
          <a:stretch>
            <a:fillRect/>
          </a:stretch>
        </p:blipFill>
        <p:spPr>
          <a:xfrm>
            <a:off x="5410200" y="1676400"/>
            <a:ext cx="3475586" cy="2173285"/>
          </a:xfrm>
          <a:prstGeom prst="rect">
            <a:avLst/>
          </a:prstGeom>
          <a:ln>
            <a:noFill/>
          </a:ln>
          <a:effectLst>
            <a:outerShdw blurRad="292100" dist="139700" dir="2700000" algn="tl" rotWithShape="0">
              <a:srgbClr val="333333">
                <a:alpha val="65000"/>
              </a:srgbClr>
            </a:outerShdw>
          </a:effectLst>
        </p:spPr>
      </p:pic>
      <p:sp>
        <p:nvSpPr>
          <p:cNvPr id="3" name="Right Arrow 2"/>
          <p:cNvSpPr/>
          <p:nvPr/>
        </p:nvSpPr>
        <p:spPr>
          <a:xfrm>
            <a:off x="457200" y="1478968"/>
            <a:ext cx="3429000" cy="981645"/>
          </a:xfrm>
          <a:prstGeom prst="rightArrow">
            <a:avLst/>
          </a:prstGeom>
          <a:solidFill>
            <a:srgbClr val="2A01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2400" b="1" dirty="0">
                <a:solidFill>
                  <a:prstClr val="white"/>
                </a:solidFill>
                <a:latin typeface="Calibri" panose="020F0502020204030204" pitchFamily="34" charset="0"/>
                <a:ea typeface="華康儷中黑" panose="020B0509000000000000" pitchFamily="49" charset="-120"/>
              </a:rPr>
              <a:t>快將啟用 </a:t>
            </a:r>
            <a:r>
              <a:rPr lang="en-US" altLang="zh-TW" sz="2400" b="1" dirty="0">
                <a:solidFill>
                  <a:prstClr val="white"/>
                </a:solidFill>
                <a:latin typeface="Calibri" panose="020F0502020204030204" pitchFamily="34" charset="0"/>
                <a:ea typeface="華康儷中黑" panose="020B0509000000000000" pitchFamily="49" charset="-120"/>
              </a:rPr>
              <a:t>Coming</a:t>
            </a:r>
            <a:endParaRPr lang="en-SG" sz="2400" b="1" dirty="0">
              <a:solidFill>
                <a:prstClr val="white"/>
              </a:solidFill>
              <a:latin typeface="Calibri" panose="020F0502020204030204" pitchFamily="34" charset="0"/>
              <a:ea typeface="華康儷中黑" panose="020B0509000000000000" pitchFamily="49" charset="-120"/>
            </a:endParaRPr>
          </a:p>
        </p:txBody>
      </p:sp>
      <p:pic>
        <p:nvPicPr>
          <p:cNvPr id="4" name="Picture 3"/>
          <p:cNvPicPr>
            <a:picLocks noChangeAspect="1"/>
          </p:cNvPicPr>
          <p:nvPr/>
        </p:nvPicPr>
        <p:blipFill>
          <a:blip r:embed="rId4" cstate="screen"/>
          <a:stretch>
            <a:fillRect/>
          </a:stretch>
        </p:blipFill>
        <p:spPr>
          <a:xfrm>
            <a:off x="304800" y="2554857"/>
            <a:ext cx="4724400" cy="3481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Oval 4"/>
          <p:cNvSpPr/>
          <p:nvPr/>
        </p:nvSpPr>
        <p:spPr>
          <a:xfrm>
            <a:off x="5334000" y="3429000"/>
            <a:ext cx="1219200" cy="685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solidFill>
                <a:prstClr val="white"/>
              </a:solidFill>
            </a:endParaRPr>
          </a:p>
        </p:txBody>
      </p:sp>
      <p:pic>
        <p:nvPicPr>
          <p:cNvPr id="8" name="Picture 7"/>
          <p:cNvPicPr>
            <a:picLocks noChangeAspect="1"/>
          </p:cNvPicPr>
          <p:nvPr/>
        </p:nvPicPr>
        <p:blipFill>
          <a:blip r:embed="rId5" cstate="screen"/>
          <a:stretch>
            <a:fillRect/>
          </a:stretch>
        </p:blipFill>
        <p:spPr>
          <a:xfrm>
            <a:off x="5334000" y="4295540"/>
            <a:ext cx="3471862" cy="2114550"/>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10432" y="76200"/>
            <a:ext cx="9144000" cy="871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Calibri" panose="020F0502020204030204" pitchFamily="34" charset="0"/>
                <a:ea typeface="華康儷中黑" panose="020B0509000000000000" pitchFamily="49" charset="-120"/>
              </a:rPr>
              <a:t>我們的系統 </a:t>
            </a:r>
            <a:r>
              <a:rPr lang="en-US" altLang="zh-TW" sz="3200" dirty="0" smtClean="0">
                <a:solidFill>
                  <a:prstClr val="white"/>
                </a:solidFill>
                <a:latin typeface="Calibri" panose="020F0502020204030204" pitchFamily="34" charset="0"/>
                <a:ea typeface="華康儷中黑" panose="020B0509000000000000" pitchFamily="49" charset="-120"/>
              </a:rPr>
              <a:t/>
            </a:r>
            <a:br>
              <a:rPr lang="en-US" altLang="zh-TW" sz="3200" dirty="0" smtClean="0">
                <a:solidFill>
                  <a:prstClr val="white"/>
                </a:solidFill>
                <a:latin typeface="Calibri" panose="020F0502020204030204" pitchFamily="34" charset="0"/>
                <a:ea typeface="華康儷中黑" panose="020B0509000000000000" pitchFamily="49" charset="-120"/>
              </a:rPr>
            </a:br>
            <a:r>
              <a:rPr lang="en-SG" altLang="zh-TW" sz="2800" dirty="0" smtClean="0">
                <a:solidFill>
                  <a:prstClr val="white"/>
                </a:solidFill>
                <a:latin typeface="Calibri" panose="020F0502020204030204" pitchFamily="34" charset="0"/>
                <a:ea typeface="華康儷中黑" panose="020B0509000000000000" pitchFamily="49" charset="-120"/>
              </a:rPr>
              <a:t>Our System</a:t>
            </a:r>
            <a:endParaRPr lang="en-SG" sz="2800" b="1" dirty="0">
              <a:solidFill>
                <a:prstClr val="white"/>
              </a:solidFill>
              <a:effectLst>
                <a:outerShdw blurRad="38100" dist="38100" dir="2700000" algn="tl">
                  <a:srgbClr val="000000">
                    <a:alpha val="43137"/>
                  </a:srgbClr>
                </a:outerShdw>
              </a:effectLst>
              <a:latin typeface="Calibri" panose="020F0502020204030204" pitchFamily="34" charset="0"/>
              <a:ea typeface="華康儷中黑" panose="020B0509000000000000" pitchFamily="49" charset="-120"/>
            </a:endParaRPr>
          </a:p>
        </p:txBody>
      </p:sp>
    </p:spTree>
    <p:extLst>
      <p:ext uri="{BB962C8B-B14F-4D97-AF65-F5344CB8AC3E}">
        <p14:creationId xmlns:p14="http://schemas.microsoft.com/office/powerpoint/2010/main" val="3499321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3"/>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152400"/>
            <a:ext cx="6096000" cy="685800"/>
          </a:xfrm>
        </p:spPr>
        <p:txBody>
          <a:bodyPr/>
          <a:lstStyle/>
          <a:p>
            <a:r>
              <a:rPr lang="zh-TW" altLang="en-US" sz="3200" dirty="0">
                <a:latin typeface="華康儷中黑" panose="020B0509000000000000" pitchFamily="49" charset="-120"/>
                <a:ea typeface="華康儷中黑" panose="020B0509000000000000" pitchFamily="49" charset="-120"/>
              </a:rPr>
              <a:t>美安集團亞太</a:t>
            </a:r>
            <a:r>
              <a:rPr lang="zh-TW" altLang="en-US" sz="3200" dirty="0" smtClean="0">
                <a:latin typeface="華康儷中黑" panose="020B0509000000000000" pitchFamily="49" charset="-120"/>
                <a:ea typeface="華康儷中黑" panose="020B0509000000000000" pitchFamily="49" charset="-120"/>
              </a:rPr>
              <a:t>區</a:t>
            </a:r>
            <a:r>
              <a:rPr lang="en-US" altLang="zh-TW" sz="3200" b="1" dirty="0" smtClean="0">
                <a:latin typeface="Calibri" pitchFamily="34" charset="0"/>
                <a:ea typeface="微軟正黑體" panose="020B0604030504040204" pitchFamily="34" charset="-120"/>
              </a:rPr>
              <a:t/>
            </a:r>
            <a:br>
              <a:rPr lang="en-US" altLang="zh-TW" sz="3200" b="1" dirty="0" smtClean="0">
                <a:latin typeface="Calibri" pitchFamily="34" charset="0"/>
                <a:ea typeface="微軟正黑體" panose="020B0604030504040204" pitchFamily="34" charset="-120"/>
              </a:rPr>
            </a:br>
            <a:r>
              <a:rPr lang="en-US" sz="2800" dirty="0" smtClean="0">
                <a:latin typeface="Calibri" pitchFamily="34" charset="0"/>
              </a:rPr>
              <a:t>Market America - Asia Pacific</a:t>
            </a:r>
            <a:endParaRPr lang="en-US" sz="2800" b="1" dirty="0">
              <a:latin typeface="Calibri" pitchFamily="34" charset="0"/>
            </a:endParaRPr>
          </a:p>
        </p:txBody>
      </p:sp>
      <p:sp>
        <p:nvSpPr>
          <p:cNvPr id="29" name="TextBox 28"/>
          <p:cNvSpPr txBox="1"/>
          <p:nvPr/>
        </p:nvSpPr>
        <p:spPr>
          <a:xfrm>
            <a:off x="457200" y="6172200"/>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2900" y="1447800"/>
            <a:ext cx="84566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262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677" y="76200"/>
            <a:ext cx="8121650" cy="838200"/>
          </a:xfrm>
        </p:spPr>
        <p:txBody>
          <a:bodyPr>
            <a:noAutofit/>
          </a:bodyPr>
          <a:lstStyle/>
          <a:p>
            <a:r>
              <a:rPr lang="en-SG" sz="3200" b="1" dirty="0" smtClean="0">
                <a:latin typeface="Calibri" panose="020F0502020204030204" pitchFamily="34" charset="0"/>
                <a:ea typeface="微軟正黑體" panose="020B0604030504040204" pitchFamily="34" charset="-120"/>
              </a:rPr>
              <a:t>     </a:t>
            </a:r>
            <a:r>
              <a:rPr lang="zh-TW" altLang="en-US" sz="3200" dirty="0">
                <a:latin typeface="華康儷中黑" panose="020B0509000000000000" pitchFamily="49" charset="-120"/>
                <a:ea typeface="華康儷中黑" panose="020B0509000000000000" pitchFamily="49" charset="-120"/>
              </a:rPr>
              <a:t>美安</a:t>
            </a:r>
            <a:r>
              <a:rPr lang="zh-TW" altLang="en-US" sz="3200" dirty="0" smtClean="0">
                <a:latin typeface="華康儷中黑" panose="020B0509000000000000" pitchFamily="49" charset="-120"/>
                <a:ea typeface="華康儷中黑" panose="020B0509000000000000" pitchFamily="49" charset="-120"/>
              </a:rPr>
              <a:t>新加坡行政團隊</a:t>
            </a:r>
            <a:r>
              <a:rPr lang="en-US" altLang="zh-TW" sz="3200" b="1" dirty="0" smtClean="0">
                <a:latin typeface="華康儷中黑" panose="020B0509000000000000" pitchFamily="49" charset="-120"/>
                <a:ea typeface="華康儷中黑" panose="020B0509000000000000" pitchFamily="49" charset="-120"/>
              </a:rPr>
              <a:t/>
            </a:r>
            <a:br>
              <a:rPr lang="en-US" altLang="zh-TW" sz="3200" b="1" dirty="0" smtClean="0">
                <a:latin typeface="華康儷中黑" panose="020B0509000000000000" pitchFamily="49" charset="-120"/>
                <a:ea typeface="華康儷中黑" panose="020B0509000000000000" pitchFamily="49" charset="-120"/>
              </a:rPr>
            </a:br>
            <a:r>
              <a:rPr lang="en-SG" sz="2800" dirty="0" smtClean="0">
                <a:latin typeface="Calibri" panose="020F0502020204030204" pitchFamily="34" charset="0"/>
                <a:ea typeface="微軟正黑體" panose="020B0604030504040204" pitchFamily="34" charset="-120"/>
              </a:rPr>
              <a:t>Market </a:t>
            </a:r>
            <a:r>
              <a:rPr lang="en-SG" sz="2800" dirty="0">
                <a:latin typeface="Calibri" panose="020F0502020204030204" pitchFamily="34" charset="0"/>
                <a:ea typeface="微軟正黑體" panose="020B0604030504040204" pitchFamily="34" charset="-120"/>
              </a:rPr>
              <a:t>Singapore Team and Leaders</a:t>
            </a:r>
            <a:endParaRPr lang="en-SG" sz="3200" b="1" dirty="0">
              <a:latin typeface="Calibri" panose="020F0502020204030204" pitchFamily="34" charset="0"/>
              <a:ea typeface="微軟正黑體" panose="020B0604030504040204" pitchFamily="34" charset="-120"/>
            </a:endParaRPr>
          </a:p>
        </p:txBody>
      </p:sp>
      <p:sp>
        <p:nvSpPr>
          <p:cNvPr id="11" name="TextBox 10"/>
          <p:cNvSpPr txBox="1"/>
          <p:nvPr/>
        </p:nvSpPr>
        <p:spPr>
          <a:xfrm>
            <a:off x="2314576" y="1762125"/>
            <a:ext cx="184731" cy="369332"/>
          </a:xfrm>
          <a:prstGeom prst="rect">
            <a:avLst/>
          </a:prstGeom>
          <a:noFill/>
        </p:spPr>
        <p:txBody>
          <a:bodyPr wrap="none" rtlCol="0">
            <a:spAutoFit/>
          </a:bodyPr>
          <a:lstStyle/>
          <a:p>
            <a:endParaRPr lang="en-SG" dirty="0">
              <a:solidFill>
                <a:prstClr val="black"/>
              </a:solidFill>
            </a:endParaRPr>
          </a:p>
        </p:txBody>
      </p:sp>
      <p:pic>
        <p:nvPicPr>
          <p:cNvPr id="8" name="Picture 6"/>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pic>
        <p:nvPicPr>
          <p:cNvPr id="9"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677" y="1447800"/>
            <a:ext cx="5482856" cy="4112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3600" y="4114800"/>
            <a:ext cx="2940524" cy="1654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5" cstate="screen"/>
          <a:stretch>
            <a:fillRect/>
          </a:stretch>
        </p:blipFill>
        <p:spPr>
          <a:xfrm>
            <a:off x="6705600" y="1447800"/>
            <a:ext cx="1668627" cy="2523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6192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99971">
            <a:off x="6010618" y="1033022"/>
            <a:ext cx="1458425" cy="1120101"/>
          </a:xfrm>
          <a:prstGeom prst="rect">
            <a:avLst/>
          </a:prstGeom>
        </p:spPr>
      </p:pic>
      <p:sp>
        <p:nvSpPr>
          <p:cNvPr id="2" name="Title 1"/>
          <p:cNvSpPr>
            <a:spLocks noGrp="1"/>
          </p:cNvSpPr>
          <p:nvPr>
            <p:ph type="title" idx="4294967295"/>
          </p:nvPr>
        </p:nvSpPr>
        <p:spPr>
          <a:xfrm>
            <a:off x="-10432" y="-76200"/>
            <a:ext cx="9144000" cy="1219200"/>
          </a:xfrm>
        </p:spPr>
        <p:txBody>
          <a:bodyPr>
            <a:noAutofit/>
          </a:bodyPr>
          <a:lstStyle/>
          <a:p>
            <a:r>
              <a:rPr lang="zh-TW" altLang="en-US" sz="3600" dirty="0" smtClean="0">
                <a:latin typeface="華康儷中黑" panose="020B0509000000000000" pitchFamily="49" charset="-120"/>
                <a:ea typeface="華康儷中黑" panose="020B0509000000000000" pitchFamily="49" charset="-120"/>
              </a:rPr>
              <a:t>期待</a:t>
            </a:r>
            <a:r>
              <a:rPr lang="zh-TW" altLang="en-US" sz="3600" dirty="0">
                <a:latin typeface="華康儷中黑" panose="020B0509000000000000" pitchFamily="49" charset="-120"/>
                <a:ea typeface="華康儷中黑" panose="020B0509000000000000" pitchFamily="49" charset="-120"/>
              </a:rPr>
              <a:t>在新加坡</a:t>
            </a:r>
            <a:r>
              <a:rPr lang="zh-TW" altLang="en-US" sz="3600" dirty="0" smtClean="0">
                <a:latin typeface="華康儷中黑" panose="020B0509000000000000" pitchFamily="49" charset="-120"/>
                <a:ea typeface="華康儷中黑" panose="020B0509000000000000" pitchFamily="49" charset="-120"/>
              </a:rPr>
              <a:t>與你相</a:t>
            </a:r>
            <a:r>
              <a:rPr lang="zh-TW" altLang="en-US" sz="3600" dirty="0">
                <a:latin typeface="華康儷中黑" panose="020B0509000000000000" pitchFamily="49" charset="-120"/>
                <a:ea typeface="華康儷中黑" panose="020B0509000000000000" pitchFamily="49" charset="-120"/>
              </a:rPr>
              <a:t>會</a:t>
            </a:r>
            <a:r>
              <a:rPr lang="zh-TW" altLang="en-US" sz="3600" dirty="0" smtClean="0">
                <a:latin typeface="華康儷中黑" panose="020B0509000000000000" pitchFamily="49" charset="-120"/>
                <a:ea typeface="華康儷中黑" panose="020B0509000000000000" pitchFamily="49" charset="-120"/>
              </a:rPr>
              <a:t>！</a:t>
            </a:r>
            <a:r>
              <a:rPr lang="en-US" altLang="zh-TW" sz="3600" dirty="0" smtClean="0">
                <a:latin typeface="華康儷中黑" panose="020B0509000000000000" pitchFamily="49" charset="-120"/>
                <a:ea typeface="華康儷中黑" panose="020B0509000000000000" pitchFamily="49" charset="-120"/>
              </a:rPr>
              <a:t/>
            </a:r>
            <a:br>
              <a:rPr lang="en-US" altLang="zh-TW" sz="3600" dirty="0" smtClean="0">
                <a:latin typeface="華康儷中黑" panose="020B0509000000000000" pitchFamily="49" charset="-120"/>
                <a:ea typeface="華康儷中黑" panose="020B0509000000000000" pitchFamily="49" charset="-120"/>
              </a:rPr>
            </a:br>
            <a:r>
              <a:rPr lang="en-SG" sz="3000" dirty="0" smtClean="0">
                <a:latin typeface="Calibri" panose="020F0502020204030204" pitchFamily="34" charset="0"/>
              </a:rPr>
              <a:t>See </a:t>
            </a:r>
            <a:r>
              <a:rPr lang="en-SG" sz="3000" dirty="0">
                <a:latin typeface="Calibri" panose="020F0502020204030204" pitchFamily="34" charset="0"/>
              </a:rPr>
              <a:t>you soon in Singapore!</a:t>
            </a:r>
            <a:endParaRPr lang="en-SG" sz="3000" b="1" dirty="0">
              <a:latin typeface="Calibri" panose="020F0502020204030204" pitchFamily="34" charset="0"/>
              <a:ea typeface="微軟正黑體" panose="020B0604030504040204" pitchFamily="34" charset="-120"/>
            </a:endParaRPr>
          </a:p>
        </p:txBody>
      </p:sp>
      <p:sp>
        <p:nvSpPr>
          <p:cNvPr id="11" name="TextBox 10"/>
          <p:cNvSpPr txBox="1"/>
          <p:nvPr/>
        </p:nvSpPr>
        <p:spPr>
          <a:xfrm>
            <a:off x="2314576" y="1762125"/>
            <a:ext cx="184731" cy="369332"/>
          </a:xfrm>
          <a:prstGeom prst="rect">
            <a:avLst/>
          </a:prstGeom>
          <a:noFill/>
        </p:spPr>
        <p:txBody>
          <a:bodyPr wrap="none" rtlCol="0">
            <a:spAutoFit/>
          </a:bodyPr>
          <a:lstStyle/>
          <a:p>
            <a:endParaRPr lang="en-SG" dirty="0">
              <a:solidFill>
                <a:prstClr val="black"/>
              </a:solidFill>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9492" y="4699777"/>
            <a:ext cx="1594749" cy="1360767"/>
          </a:xfrm>
          <a:prstGeom prst="rect">
            <a:avLst/>
          </a:prstGeom>
        </p:spPr>
      </p:pic>
      <p:sp>
        <p:nvSpPr>
          <p:cNvPr id="9" name="Text Box 4"/>
          <p:cNvSpPr txBox="1">
            <a:spLocks noChangeArrowheads="1"/>
          </p:cNvSpPr>
          <p:nvPr/>
        </p:nvSpPr>
        <p:spPr bwMode="gray">
          <a:xfrm>
            <a:off x="8289815" y="6662306"/>
            <a:ext cx="771493" cy="195695"/>
          </a:xfrm>
          <a:prstGeom prst="rect">
            <a:avLst/>
          </a:prstGeom>
          <a:noFill/>
          <a:ln>
            <a:noFill/>
          </a:ln>
          <a:effectLst/>
          <a:extLst>
            <a:ext uri="{909E8E84-426E-40DD-AFC4-6F175D3DCCD1}">
              <a14:hiddenFill xmlns:a14="http://schemas.microsoft.com/office/drawing/2010/main">
                <a:solidFill>
                  <a:srgbClr val="00B481"/>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00B481">
                      <a:gamma/>
                      <a:shade val="60000"/>
                      <a:invGamma/>
                      <a:alpha val="74998"/>
                    </a:srgbClr>
                  </a:outerShdw>
                </a:effectLst>
              </a14:hiddenEffects>
            </a:ext>
          </a:extLst>
        </p:spPr>
        <p:txBody>
          <a:bodyPr wrap="none" lIns="35941" tIns="35941" rIns="35941" bIns="35941">
            <a:spAutoFit/>
          </a:bodyPr>
          <a:lstStyle/>
          <a:p>
            <a:pPr>
              <a:defRPr/>
            </a:pPr>
            <a:r>
              <a:rPr lang="en-US" sz="800" dirty="0">
                <a:solidFill>
                  <a:prstClr val="black"/>
                </a:solidFill>
              </a:rPr>
              <a:t>Source:</a:t>
            </a:r>
            <a:r>
              <a:rPr lang="en-SG" sz="800" dirty="0">
                <a:solidFill>
                  <a:prstClr val="black"/>
                </a:solidFill>
              </a:rPr>
              <a:t>Wikipedia</a:t>
            </a:r>
            <a:endParaRPr lang="en-US" sz="800" dirty="0">
              <a:solidFill>
                <a:prstClr val="black"/>
              </a:solidFill>
            </a:endParaRPr>
          </a:p>
        </p:txBody>
      </p:sp>
      <p:pic>
        <p:nvPicPr>
          <p:cNvPr id="13" name="Picture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32" y="6302188"/>
            <a:ext cx="2787879" cy="555812"/>
          </a:xfrm>
          <a:prstGeom prst="rect">
            <a:avLst/>
          </a:prstGeom>
        </p:spPr>
      </p:pic>
      <p:pic>
        <p:nvPicPr>
          <p:cNvPr id="14"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800" y="1897300"/>
            <a:ext cx="5867400" cy="3884861"/>
          </a:xfrm>
          <a:prstGeom prst="rect">
            <a:avLst/>
          </a:prstGeom>
        </p:spPr>
      </p:pic>
    </p:spTree>
    <p:extLst>
      <p:ext uri="{BB962C8B-B14F-4D97-AF65-F5344CB8AC3E}">
        <p14:creationId xmlns:p14="http://schemas.microsoft.com/office/powerpoint/2010/main" val="24370471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path" presetSubtype="0" accel="50000" decel="50000" fill="hold" nodeType="afterEffect">
                                  <p:stCondLst>
                                    <p:cond delay="0"/>
                                  </p:stCondLst>
                                  <p:childTnLst>
                                    <p:animMotion origin="layout" path="M 0.04101 0.08032 L 0.14466 0.16134 C 0.16797 0.17893 0.18034 0.21319 0.1849 0.25138 C 0.1901 0.2956 0.18659 0.33449 0.16927 0.36666 L 0.0931 0.52083 " pathEditMode="relative" rAng="4680000" ptsTypes="AAAAA">
                                      <p:cBhvr>
                                        <p:cTn id="11" dur="2000" fill="hold"/>
                                        <p:tgtEl>
                                          <p:spTgt spid="10"/>
                                        </p:tgtEl>
                                        <p:attrNameLst>
                                          <p:attrName>ppt_x</p:attrName>
                                          <p:attrName>ppt_y</p:attrName>
                                        </p:attrNameLst>
                                      </p:cBhvr>
                                      <p:rCtr x="8516" y="19792"/>
                                    </p:animMotion>
                                  </p:childTnLst>
                                </p:cTn>
                              </p:par>
                            </p:childTnLst>
                          </p:cTn>
                        </p:par>
                        <p:par>
                          <p:cTn id="12" fill="hold">
                            <p:stCondLst>
                              <p:cond delay="250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2500"/>
                            </p:stCondLst>
                            <p:childTnLst>
                              <p:par>
                                <p:cTn id="16" presetID="1" presetClass="exit" presetSubtype="0" fill="hold" nodeType="after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69"/>
            <a:ext cx="4114800" cy="769441"/>
          </a:xfrm>
          <a:prstGeom prst="rect">
            <a:avLst/>
          </a:prstGeom>
          <a:noFill/>
        </p:spPr>
        <p:txBody>
          <a:bodyPr wrap="square" rtlCol="0">
            <a:spAutoFit/>
          </a:bodyPr>
          <a:lstStyle/>
          <a:p>
            <a:pPr algn="ctr"/>
            <a:r>
              <a:rPr lang="en-US" altLang="zh-TW" sz="2200" b="1" dirty="0">
                <a:solidFill>
                  <a:srgbClr val="B9C62E"/>
                </a:solidFill>
                <a:latin typeface="Arial Narrow" pitchFamily="34" charset="0"/>
                <a:ea typeface="華康儷中黑" pitchFamily="49" charset="-120"/>
              </a:rPr>
              <a:t>20</a:t>
            </a:r>
            <a:r>
              <a:rPr lang="en-US" altLang="zh-TW" sz="2200" b="1" dirty="0">
                <a:solidFill>
                  <a:srgbClr val="50CFFF"/>
                </a:solidFill>
                <a:latin typeface="Arial Narrow" pitchFamily="34" charset="0"/>
                <a:ea typeface="華康儷中黑" pitchFamily="49" charset="-120"/>
              </a:rPr>
              <a:t>14</a:t>
            </a:r>
            <a:r>
              <a:rPr lang="zh-TW" altLang="en-US" sz="2200" dirty="0">
                <a:solidFill>
                  <a:prstClr val="black">
                    <a:lumMod val="85000"/>
                    <a:lumOff val="15000"/>
                  </a:prstClr>
                </a:solidFill>
                <a:latin typeface="Avenir 45 Book" pitchFamily="50" charset="0"/>
                <a:ea typeface="華康儷中黑" pitchFamily="49" charset="-120"/>
              </a:rPr>
              <a:t>美安香港年會</a:t>
            </a:r>
            <a:endParaRPr lang="en-US" altLang="zh-TW" sz="2200" dirty="0">
              <a:solidFill>
                <a:prstClr val="black">
                  <a:lumMod val="85000"/>
                  <a:lumOff val="15000"/>
                </a:prstClr>
              </a:solidFill>
              <a:latin typeface="Avenir 45 Book" pitchFamily="50" charset="0"/>
              <a:ea typeface="華康儷中黑" pitchFamily="49" charset="-120"/>
            </a:endParaRPr>
          </a:p>
          <a:p>
            <a:pPr algn="ctr"/>
            <a:r>
              <a:rPr lang="en-US" sz="2200" b="1" dirty="0" err="1">
                <a:solidFill>
                  <a:prstClr val="black">
                    <a:lumMod val="85000"/>
                    <a:lumOff val="15000"/>
                  </a:prstClr>
                </a:solidFill>
                <a:latin typeface="Arial Narrow" pitchFamily="34" charset="0"/>
                <a:ea typeface="微軟正黑體" pitchFamily="34" charset="-120"/>
              </a:rPr>
              <a:t>mhk</a:t>
            </a:r>
            <a:r>
              <a:rPr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a:r>
                <a:rPr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695" y="5769822"/>
            <a:ext cx="2640467" cy="646331"/>
          </a:xfrm>
          <a:prstGeom prst="rect">
            <a:avLst/>
          </a:prstGeom>
        </p:spPr>
        <p:txBody>
          <a:bodyPr wrap="none">
            <a:spAutoFit/>
          </a:bodyPr>
          <a:lstStyle/>
          <a:p>
            <a:pPr algn="ctr"/>
            <a:r>
              <a:rPr lang="en-US" sz="3600" b="1" dirty="0">
                <a:solidFill>
                  <a:prstClr val="black">
                    <a:lumMod val="85000"/>
                    <a:lumOff val="15000"/>
                  </a:prstClr>
                </a:solidFill>
                <a:latin typeface="Arial Narrow" pitchFamily="34" charset="0"/>
                <a:ea typeface="微軟正黑體" pitchFamily="34" charset="-120"/>
              </a:rPr>
              <a:t>#MHKAC</a:t>
            </a:r>
            <a:r>
              <a:rPr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319797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243935"/>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520825"/>
            <a:ext cx="86868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2152449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55223942"/>
              </p:ext>
            </p:extLst>
          </p:nvPr>
        </p:nvGraphicFramePr>
        <p:xfrm>
          <a:off x="685800" y="2438400"/>
          <a:ext cx="8001000" cy="1874520"/>
        </p:xfrm>
        <a:graphic>
          <a:graphicData uri="http://schemas.openxmlformats.org/drawingml/2006/table">
            <a:tbl>
              <a:tblPr firstRow="1" bandRow="1">
                <a:tableStyleId>{5C22544A-7EE6-4342-B048-85BDC9FD1C3A}</a:tableStyleId>
              </a:tblPr>
              <a:tblGrid>
                <a:gridCol w="1600200"/>
                <a:gridCol w="1600200"/>
                <a:gridCol w="1600200"/>
                <a:gridCol w="1600200"/>
                <a:gridCol w="1600200"/>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華康儷中黑" panose="020B0509000000000000" pitchFamily="49" charset="-120"/>
                        </a:rPr>
                        <a:t>專業經理級</a:t>
                      </a:r>
                      <a:endParaRPr lang="en-US" sz="1800" b="1" kern="1200" dirty="0" smtClean="0">
                        <a:solidFill>
                          <a:schemeClr val="lt1"/>
                        </a:solidFill>
                        <a:latin typeface="Calibri" panose="020F0502020204030204" pitchFamily="34" charset="0"/>
                        <a:ea typeface="華康儷中黑" panose="020B0509000000000000" pitchFamily="49" charset="-120"/>
                        <a:cs typeface="+mn-cs"/>
                      </a:endParaRPr>
                    </a:p>
                    <a:p>
                      <a:pPr algn="ctr"/>
                      <a:r>
                        <a:rPr lang="en-US" altLang="zh-TW" sz="1800" dirty="0" smtClean="0">
                          <a:latin typeface="Calibri" panose="020F0502020204030204" pitchFamily="34" charset="0"/>
                          <a:ea typeface="華康儷中黑" panose="020B0509000000000000" pitchFamily="49" charset="-120"/>
                        </a:rPr>
                        <a:t>Professional 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華康儷中黑" panose="020B0509000000000000" pitchFamily="49" charset="-120"/>
                        </a:rPr>
                        <a:t>顧問經理級</a:t>
                      </a:r>
                      <a:endParaRPr lang="en-US" sz="1800" b="1" kern="1200" dirty="0" smtClean="0">
                        <a:solidFill>
                          <a:schemeClr val="lt1"/>
                        </a:solidFill>
                        <a:latin typeface="Calibri" panose="020F0502020204030204" pitchFamily="34" charset="0"/>
                        <a:ea typeface="華康儷中黑" panose="020B0509000000000000" pitchFamily="49" charset="-120"/>
                        <a:cs typeface="+mn-cs"/>
                      </a:endParaRPr>
                    </a:p>
                    <a:p>
                      <a:pPr algn="ctr"/>
                      <a:r>
                        <a:rPr lang="en-US" altLang="zh-TW" sz="1800" dirty="0" smtClean="0">
                          <a:latin typeface="Calibri" panose="020F0502020204030204" pitchFamily="34" charset="0"/>
                          <a:ea typeface="華康儷中黑" panose="020B0509000000000000" pitchFamily="49" charset="-120"/>
                        </a:rPr>
                        <a:t>Supervising</a:t>
                      </a:r>
                      <a:r>
                        <a:rPr lang="en-US" altLang="zh-TW" sz="1800" baseline="0" dirty="0" smtClean="0">
                          <a:latin typeface="Calibri" panose="020F0502020204030204" pitchFamily="34" charset="0"/>
                          <a:ea typeface="華康儷中黑" panose="020B0509000000000000" pitchFamily="49" charset="-120"/>
                        </a:rPr>
                        <a:t> </a:t>
                      </a:r>
                      <a:r>
                        <a:rPr lang="en-US" altLang="zh-TW" sz="1800" dirty="0" smtClean="0">
                          <a:latin typeface="Calibri" panose="020F0502020204030204" pitchFamily="34" charset="0"/>
                          <a:ea typeface="華康儷中黑" panose="020B0509000000000000" pitchFamily="49" charset="-120"/>
                        </a:rPr>
                        <a:t>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華康儷中黑" panose="020B0509000000000000" pitchFamily="49" charset="-120"/>
                        </a:rPr>
                        <a:t>總顧問經理級</a:t>
                      </a:r>
                      <a:endParaRPr lang="en-US" sz="1800" b="1" kern="1200" dirty="0" smtClean="0">
                        <a:solidFill>
                          <a:schemeClr val="lt1"/>
                        </a:solidFill>
                        <a:latin typeface="Calibri" panose="020F0502020204030204" pitchFamily="34" charset="0"/>
                        <a:ea typeface="華康儷中黑" panose="020B0509000000000000" pitchFamily="49" charset="-120"/>
                        <a:cs typeface="+mn-cs"/>
                      </a:endParaRPr>
                    </a:p>
                    <a:p>
                      <a:pPr algn="ctr"/>
                      <a:r>
                        <a:rPr lang="en-US" altLang="zh-TW" sz="1800" dirty="0" smtClean="0">
                          <a:latin typeface="Calibri" panose="020F0502020204030204" pitchFamily="34" charset="0"/>
                          <a:ea typeface="華康儷中黑" panose="020B0509000000000000" pitchFamily="49" charset="-120"/>
                        </a:rPr>
                        <a:t>National Supervising 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華康儷中黑" panose="020B0509000000000000" pitchFamily="49" charset="-120"/>
                        </a:rPr>
                        <a:t>高級顧問經理級</a:t>
                      </a:r>
                      <a:endParaRPr lang="en-US" sz="1800" b="1" kern="1200" dirty="0" smtClean="0">
                        <a:solidFill>
                          <a:schemeClr val="lt1"/>
                        </a:solidFill>
                        <a:latin typeface="Calibri" panose="020F0502020204030204" pitchFamily="34" charset="0"/>
                        <a:ea typeface="華康儷中黑" panose="020B0509000000000000" pitchFamily="49" charset="-120"/>
                        <a:cs typeface="+mn-cs"/>
                      </a:endParaRPr>
                    </a:p>
                    <a:p>
                      <a:pPr algn="ctr"/>
                      <a:r>
                        <a:rPr lang="en-US" altLang="zh-TW" sz="1800" dirty="0" smtClean="0">
                          <a:latin typeface="Calibri" panose="020F0502020204030204" pitchFamily="34" charset="0"/>
                          <a:ea typeface="華康儷中黑" panose="020B0509000000000000" pitchFamily="49" charset="-120"/>
                        </a:rPr>
                        <a:t>Director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Calibri" panose="020F0502020204030204" pitchFamily="34" charset="0"/>
                          <a:ea typeface="華康儷中黑" panose="020B0509000000000000" pitchFamily="49" charset="-120"/>
                        </a:rPr>
                        <a:t>百萬美金俱樂部</a:t>
                      </a:r>
                      <a:endParaRPr lang="en-US" sz="1800" b="1" kern="1200" dirty="0" smtClean="0">
                        <a:solidFill>
                          <a:schemeClr val="lt1"/>
                        </a:solidFill>
                        <a:latin typeface="Calibri" panose="020F0502020204030204" pitchFamily="34" charset="0"/>
                        <a:ea typeface="華康儷中黑" panose="020B0509000000000000" pitchFamily="49" charset="-120"/>
                        <a:cs typeface="+mn-cs"/>
                      </a:endParaRPr>
                    </a:p>
                    <a:p>
                      <a:pPr algn="ctr"/>
                      <a:r>
                        <a:rPr lang="en-US" sz="1800" dirty="0" smtClean="0">
                          <a:latin typeface="Calibri" panose="020F0502020204030204" pitchFamily="34" charset="0"/>
                          <a:ea typeface="華康儷中黑" panose="020B0509000000000000" pitchFamily="49" charset="-120"/>
                        </a:rPr>
                        <a:t>Million Dollar Club</a:t>
                      </a:r>
                    </a:p>
                  </a:txBody>
                  <a:tcPr anchor="ctr"/>
                </a:tc>
              </a:tr>
              <a:tr h="685800">
                <a:tc>
                  <a:txBody>
                    <a:bodyPr/>
                    <a:lstStyle/>
                    <a:p>
                      <a:pPr algn="ctr"/>
                      <a:r>
                        <a:rPr lang="en-US" sz="1800" dirty="0" smtClean="0">
                          <a:latin typeface="Calibri" panose="020F0502020204030204" pitchFamily="34" charset="0"/>
                          <a:ea typeface="華康儷中黑" panose="020B0509000000000000" pitchFamily="49" charset="-120"/>
                        </a:rPr>
                        <a:t>5</a:t>
                      </a:r>
                      <a:endParaRPr lang="en-US" sz="1800" dirty="0">
                        <a:latin typeface="Calibri" panose="020F0502020204030204" pitchFamily="34" charset="0"/>
                        <a:ea typeface="華康儷中黑" panose="020B0509000000000000" pitchFamily="49" charset="-120"/>
                      </a:endParaRPr>
                    </a:p>
                  </a:txBody>
                  <a:tcPr anchor="ctr"/>
                </a:tc>
                <a:tc>
                  <a:txBody>
                    <a:bodyPr/>
                    <a:lstStyle/>
                    <a:p>
                      <a:pPr algn="ctr"/>
                      <a:r>
                        <a:rPr lang="en-US" sz="1800" dirty="0" smtClean="0">
                          <a:latin typeface="Calibri" panose="020F0502020204030204" pitchFamily="34" charset="0"/>
                          <a:ea typeface="華康儷中黑" panose="020B0509000000000000" pitchFamily="49" charset="-120"/>
                        </a:rPr>
                        <a:t>3</a:t>
                      </a:r>
                      <a:endParaRPr lang="en-US" sz="1800" dirty="0">
                        <a:latin typeface="Calibri" panose="020F0502020204030204" pitchFamily="34" charset="0"/>
                        <a:ea typeface="華康儷中黑" panose="020B0509000000000000" pitchFamily="49" charset="-120"/>
                      </a:endParaRPr>
                    </a:p>
                  </a:txBody>
                  <a:tcPr anchor="ctr"/>
                </a:tc>
                <a:tc>
                  <a:txBody>
                    <a:bodyPr/>
                    <a:lstStyle/>
                    <a:p>
                      <a:pPr algn="ctr"/>
                      <a:r>
                        <a:rPr lang="en-US" sz="1800" dirty="0" smtClean="0">
                          <a:latin typeface="Calibri" panose="020F0502020204030204" pitchFamily="34" charset="0"/>
                          <a:ea typeface="華康儷中黑" panose="020B0509000000000000" pitchFamily="49" charset="-120"/>
                        </a:rPr>
                        <a:t>4</a:t>
                      </a:r>
                      <a:endParaRPr lang="en-US" sz="1800" dirty="0">
                        <a:latin typeface="Calibri" panose="020F0502020204030204" pitchFamily="34" charset="0"/>
                        <a:ea typeface="華康儷中黑" panose="020B0509000000000000" pitchFamily="49" charset="-120"/>
                      </a:endParaRPr>
                    </a:p>
                  </a:txBody>
                  <a:tcPr anchor="ctr"/>
                </a:tc>
                <a:tc>
                  <a:txBody>
                    <a:bodyPr/>
                    <a:lstStyle/>
                    <a:p>
                      <a:pPr algn="ctr"/>
                      <a:r>
                        <a:rPr lang="en-US" sz="1800" dirty="0" smtClean="0">
                          <a:latin typeface="Calibri" panose="020F0502020204030204" pitchFamily="34" charset="0"/>
                          <a:ea typeface="華康儷中黑" panose="020B0509000000000000" pitchFamily="49" charset="-120"/>
                        </a:rPr>
                        <a:t>3</a:t>
                      </a:r>
                      <a:endParaRPr lang="en-US" sz="1800" dirty="0">
                        <a:latin typeface="Calibri" panose="020F0502020204030204" pitchFamily="34" charset="0"/>
                        <a:ea typeface="華康儷中黑" panose="020B0509000000000000" pitchFamily="49" charset="-120"/>
                      </a:endParaRPr>
                    </a:p>
                  </a:txBody>
                  <a:tcPr anchor="ctr"/>
                </a:tc>
                <a:tc>
                  <a:txBody>
                    <a:bodyPr/>
                    <a:lstStyle/>
                    <a:p>
                      <a:pPr algn="ctr"/>
                      <a:r>
                        <a:rPr lang="en-US" sz="1800" dirty="0" smtClean="0">
                          <a:latin typeface="Calibri" panose="020F0502020204030204" pitchFamily="34" charset="0"/>
                          <a:ea typeface="華康儷中黑" panose="020B0509000000000000" pitchFamily="49" charset="-120"/>
                        </a:rPr>
                        <a:t>2</a:t>
                      </a:r>
                      <a:endParaRPr lang="en-US" sz="1800" dirty="0">
                        <a:latin typeface="Calibri" panose="020F0502020204030204" pitchFamily="34" charset="0"/>
                        <a:ea typeface="華康儷中黑" panose="020B0509000000000000" pitchFamily="49" charset="-120"/>
                      </a:endParaRPr>
                    </a:p>
                  </a:txBody>
                  <a:tcPr anchor="ctr"/>
                </a:tc>
              </a:tr>
            </a:tbl>
          </a:graphicData>
        </a:graphic>
      </p:graphicFrame>
      <p:sp>
        <p:nvSpPr>
          <p:cNvPr id="9" name="TextBox 8"/>
          <p:cNvSpPr txBox="1"/>
          <p:nvPr/>
        </p:nvSpPr>
        <p:spPr>
          <a:xfrm>
            <a:off x="691738" y="4495800"/>
            <a:ext cx="7995062" cy="830997"/>
          </a:xfrm>
          <a:prstGeom prst="rect">
            <a:avLst/>
          </a:prstGeom>
          <a:noFill/>
        </p:spPr>
        <p:txBody>
          <a:bodyPr wrap="square" rtlCol="0">
            <a:spAutoFit/>
          </a:bodyPr>
          <a:lstStyle/>
          <a:p>
            <a:pPr marL="231775" indent="-231775">
              <a:buFont typeface="Arial" pitchFamily="34" charset="0"/>
              <a:buChar char="•"/>
            </a:pPr>
            <a:r>
              <a:rPr lang="en-US" altLang="zh-TW" sz="2400" b="1" dirty="0">
                <a:solidFill>
                  <a:prstClr val="black"/>
                </a:solidFill>
                <a:latin typeface="Calibri" panose="020F0502020204030204" pitchFamily="34" charset="0"/>
                <a:ea typeface="華康儷中黑" panose="020B0509000000000000" pitchFamily="49" charset="-120"/>
              </a:rPr>
              <a:t>2014</a:t>
            </a:r>
            <a:r>
              <a:rPr lang="zh-TW" altLang="en-US" sz="2400" b="1" dirty="0">
                <a:solidFill>
                  <a:prstClr val="black"/>
                </a:solidFill>
                <a:latin typeface="Calibri" panose="020F0502020204030204" pitchFamily="34" charset="0"/>
                <a:ea typeface="華康儷中黑" panose="020B0509000000000000" pitchFamily="49" charset="-120"/>
              </a:rPr>
              <a:t>年第一季新經銷商人數較去年同時期上升</a:t>
            </a:r>
            <a:r>
              <a:rPr lang="en-US" altLang="zh-TW" sz="2400" b="1" dirty="0">
                <a:solidFill>
                  <a:prstClr val="black"/>
                </a:solidFill>
                <a:latin typeface="Calibri" panose="020F0502020204030204" pitchFamily="34" charset="0"/>
                <a:ea typeface="華康儷中黑" panose="020B0509000000000000" pitchFamily="49" charset="-120"/>
              </a:rPr>
              <a:t>77%</a:t>
            </a:r>
            <a:r>
              <a:rPr lang="en-US" sz="2400" b="1" dirty="0">
                <a:solidFill>
                  <a:prstClr val="black"/>
                </a:solidFill>
                <a:latin typeface="Calibri" panose="020F0502020204030204" pitchFamily="34" charset="0"/>
                <a:ea typeface="華康儷中黑" panose="020B0509000000000000" pitchFamily="49" charset="-120"/>
              </a:rPr>
              <a:t> </a:t>
            </a:r>
          </a:p>
          <a:p>
            <a:pPr marL="231775" indent="-231775">
              <a:buFont typeface="Arial" pitchFamily="34" charset="0"/>
              <a:buChar char="•"/>
            </a:pPr>
            <a:r>
              <a:rPr lang="en-US" altLang="zh-TW" sz="2400" b="1" dirty="0">
                <a:solidFill>
                  <a:prstClr val="black"/>
                </a:solidFill>
                <a:latin typeface="Calibri" panose="020F0502020204030204" pitchFamily="34" charset="0"/>
                <a:ea typeface="華康儷中黑" panose="020B0509000000000000" pitchFamily="49" charset="-120"/>
              </a:rPr>
              <a:t>2015</a:t>
            </a:r>
            <a:r>
              <a:rPr lang="zh-TW" altLang="en-US" sz="2400" b="1" dirty="0">
                <a:solidFill>
                  <a:prstClr val="black"/>
                </a:solidFill>
                <a:latin typeface="Calibri" panose="020F0502020204030204" pitchFamily="34" charset="0"/>
                <a:ea typeface="華康儷中黑" panose="020B0509000000000000" pitchFamily="49" charset="-120"/>
              </a:rPr>
              <a:t>年三月年會門票 </a:t>
            </a:r>
            <a:r>
              <a:rPr lang="en-US" altLang="zh-TW" sz="2400" b="1" dirty="0">
                <a:solidFill>
                  <a:prstClr val="black"/>
                </a:solidFill>
                <a:latin typeface="Calibri" panose="020F0502020204030204" pitchFamily="34" charset="0"/>
                <a:ea typeface="華康儷中黑" panose="020B0509000000000000" pitchFamily="49" charset="-120"/>
              </a:rPr>
              <a:t>–</a:t>
            </a:r>
            <a:r>
              <a:rPr lang="zh-TW" altLang="en-US" sz="2400" b="1" dirty="0">
                <a:solidFill>
                  <a:prstClr val="black"/>
                </a:solidFill>
                <a:latin typeface="Calibri" panose="020F0502020204030204" pitchFamily="34" charset="0"/>
                <a:ea typeface="華康儷中黑" panose="020B0509000000000000" pitchFamily="49" charset="-120"/>
              </a:rPr>
              <a:t> 售罊</a:t>
            </a:r>
            <a:endParaRPr lang="en-US" altLang="zh-TW" sz="2400" b="1" dirty="0">
              <a:solidFill>
                <a:prstClr val="black"/>
              </a:solidFill>
              <a:latin typeface="Calibri" panose="020F0502020204030204" pitchFamily="34" charset="0"/>
              <a:ea typeface="微軟正黑體" panose="020B0604030504040204" pitchFamily="34" charset="-120"/>
            </a:endParaRPr>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1670736"/>
            <a:ext cx="838201" cy="533400"/>
          </a:xfrm>
          <a:prstGeom prst="rect">
            <a:avLst/>
          </a:prstGeom>
          <a:noFill/>
          <a:ln w="9525">
            <a:noFill/>
            <a:miter lim="800000"/>
            <a:headEnd/>
            <a:tailEnd/>
          </a:ln>
        </p:spPr>
      </p:pic>
      <p:pic>
        <p:nvPicPr>
          <p:cNvPr id="11" name="9e84c9df-a263-47d8-ace7-69709eaec803" descr="1BA0FF99-2F63-40C1-AB53-9EED9A0C63C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600200"/>
            <a:ext cx="5943600" cy="5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
        <p:nvSpPr>
          <p:cNvPr id="12" name="TextBox 11"/>
          <p:cNvSpPr txBox="1"/>
          <p:nvPr/>
        </p:nvSpPr>
        <p:spPr>
          <a:xfrm>
            <a:off x="685800" y="5486400"/>
            <a:ext cx="7995062" cy="769441"/>
          </a:xfrm>
          <a:prstGeom prst="rect">
            <a:avLst/>
          </a:prstGeom>
          <a:noFill/>
        </p:spPr>
        <p:txBody>
          <a:bodyPr wrap="square" rtlCol="0">
            <a:spAutoFit/>
          </a:bodyPr>
          <a:lstStyle/>
          <a:p>
            <a:pPr marL="231775" indent="-231775">
              <a:buFont typeface="Arial" pitchFamily="34" charset="0"/>
              <a:buChar char="•"/>
            </a:pPr>
            <a:r>
              <a:rPr lang="en-US" sz="2200" b="1" dirty="0">
                <a:solidFill>
                  <a:prstClr val="black"/>
                </a:solidFill>
                <a:latin typeface="Calibri" panose="020F0502020204030204" pitchFamily="34" charset="0"/>
                <a:ea typeface="華康儷中黑" panose="020B0509000000000000" pitchFamily="49" charset="-120"/>
              </a:rPr>
              <a:t>New Distributor increased by 77% in Q1 2014 compared with Q1</a:t>
            </a:r>
          </a:p>
          <a:p>
            <a:pPr marL="231775" indent="-231775">
              <a:buFont typeface="Arial" pitchFamily="34" charset="0"/>
              <a:buChar char="•"/>
            </a:pPr>
            <a:r>
              <a:rPr lang="en-US" sz="2200" b="1" dirty="0">
                <a:solidFill>
                  <a:prstClr val="black"/>
                </a:solidFill>
                <a:latin typeface="Calibri" pitchFamily="34" charset="0"/>
              </a:rPr>
              <a:t>March 2015 Convention tickets - Sold out</a:t>
            </a:r>
          </a:p>
        </p:txBody>
      </p:sp>
    </p:spTree>
    <p:extLst>
      <p:ext uri="{BB962C8B-B14F-4D97-AF65-F5344CB8AC3E}">
        <p14:creationId xmlns:p14="http://schemas.microsoft.com/office/powerpoint/2010/main" val="203204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172200"/>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0188" y="1447800"/>
            <a:ext cx="8682037"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152401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172200"/>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700" y="1682750"/>
            <a:ext cx="860901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132925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63600538"/>
              </p:ext>
            </p:extLst>
          </p:nvPr>
        </p:nvGraphicFramePr>
        <p:xfrm>
          <a:off x="228600" y="2286000"/>
          <a:ext cx="8686800" cy="1783080"/>
        </p:xfrm>
        <a:graphic>
          <a:graphicData uri="http://schemas.openxmlformats.org/drawingml/2006/table">
            <a:tbl>
              <a:tblPr firstRow="1" bandRow="1">
                <a:tableStyleId>{5C22544A-7EE6-4342-B048-85BDC9FD1C3A}</a:tableStyleId>
              </a:tblPr>
              <a:tblGrid>
                <a:gridCol w="914400"/>
                <a:gridCol w="914400"/>
                <a:gridCol w="914400"/>
                <a:gridCol w="914400"/>
                <a:gridCol w="685800"/>
                <a:gridCol w="914400"/>
                <a:gridCol w="762000"/>
                <a:gridCol w="838200"/>
                <a:gridCol w="878681"/>
                <a:gridCol w="950119"/>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dirty="0" smtClean="0">
                          <a:latin typeface="Calibri" panose="020F0502020204030204" pitchFamily="34" charset="0"/>
                          <a:ea typeface="華康儷中黑" panose="020B0509000000000000" pitchFamily="49" charset="-120"/>
                        </a:rPr>
                        <a:t>專業經理級</a:t>
                      </a:r>
                      <a:endParaRPr lang="en-US" sz="1100" b="1" dirty="0" smtClean="0">
                        <a:latin typeface="Calibri" panose="020F0502020204030204" pitchFamily="34" charset="0"/>
                        <a:ea typeface="華康儷中黑" panose="020B0509000000000000" pitchFamily="49" charset="-120"/>
                      </a:endParaRPr>
                    </a:p>
                    <a:p>
                      <a:pPr algn="ctr"/>
                      <a:r>
                        <a:rPr lang="en-US" altLang="zh-TW" sz="1100" b="1" dirty="0" smtClean="0">
                          <a:latin typeface="Calibri" panose="020F0502020204030204" pitchFamily="34" charset="0"/>
                          <a:ea typeface="華康儷中黑" panose="020B0509000000000000" pitchFamily="49" charset="-120"/>
                        </a:rPr>
                        <a:t>Professional Coordinator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dirty="0" smtClean="0">
                          <a:latin typeface="Calibri" panose="020F0502020204030204" pitchFamily="34" charset="0"/>
                          <a:ea typeface="華康儷中黑" panose="020B0509000000000000" pitchFamily="49" charset="-120"/>
                        </a:rPr>
                        <a:t>顧問經理級</a:t>
                      </a:r>
                      <a:endParaRPr lang="en-US" sz="1100" b="1" dirty="0" smtClean="0">
                        <a:latin typeface="Calibri" panose="020F0502020204030204" pitchFamily="34" charset="0"/>
                        <a:ea typeface="華康儷中黑" panose="020B0509000000000000" pitchFamily="49" charset="-120"/>
                      </a:endParaRPr>
                    </a:p>
                    <a:p>
                      <a:pPr algn="ctr"/>
                      <a:r>
                        <a:rPr lang="en-US" altLang="zh-TW" sz="1100" b="1" dirty="0" smtClean="0">
                          <a:latin typeface="Calibri" panose="020F0502020204030204" pitchFamily="34" charset="0"/>
                          <a:ea typeface="華康儷中黑" panose="020B0509000000000000" pitchFamily="49" charset="-120"/>
                        </a:rPr>
                        <a:t>Supervising</a:t>
                      </a:r>
                      <a:r>
                        <a:rPr lang="en-US" altLang="zh-TW" sz="1100" b="1" baseline="0" dirty="0" smtClean="0">
                          <a:latin typeface="Calibri" panose="020F0502020204030204" pitchFamily="34" charset="0"/>
                          <a:ea typeface="華康儷中黑" panose="020B0509000000000000" pitchFamily="49" charset="-120"/>
                        </a:rPr>
                        <a:t> </a:t>
                      </a:r>
                      <a:r>
                        <a:rPr lang="en-US" altLang="zh-TW" sz="1100" b="1" dirty="0" smtClean="0">
                          <a:latin typeface="Calibri" panose="020F0502020204030204" pitchFamily="34" charset="0"/>
                          <a:ea typeface="華康儷中黑" panose="020B0509000000000000" pitchFamily="49" charset="-120"/>
                        </a:rPr>
                        <a:t>Coordinator</a:t>
                      </a:r>
                    </a:p>
                  </a:txBody>
                  <a:tcPr anchor="ctr"/>
                </a:tc>
                <a:tc>
                  <a:txBody>
                    <a:bodyPr/>
                    <a:lstStyle/>
                    <a:p>
                      <a:pPr algn="ctr"/>
                      <a:r>
                        <a:rPr lang="zh-TW" altLang="en-US" sz="1100" b="1" dirty="0" smtClean="0">
                          <a:latin typeface="Calibri" panose="020F0502020204030204" pitchFamily="34" charset="0"/>
                          <a:ea typeface="華康儷中黑" panose="020B0509000000000000" pitchFamily="49" charset="-120"/>
                        </a:rPr>
                        <a:t>總顧問</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經理級</a:t>
                      </a:r>
                      <a:endParaRPr lang="en-US" sz="1100" b="1" dirty="0" smtClean="0">
                        <a:latin typeface="Calibri" panose="020F0502020204030204" pitchFamily="34" charset="0"/>
                        <a:ea typeface="華康儷中黑" panose="020B0509000000000000" pitchFamily="49" charset="-120"/>
                      </a:endParaRPr>
                    </a:p>
                    <a:p>
                      <a:pPr algn="ctr"/>
                      <a:r>
                        <a:rPr lang="en-US" altLang="zh-TW" sz="1100" b="1" dirty="0" smtClean="0">
                          <a:latin typeface="Calibri" panose="020F0502020204030204" pitchFamily="34" charset="0"/>
                          <a:ea typeface="華康儷中黑" panose="020B0509000000000000" pitchFamily="49" charset="-120"/>
                        </a:rPr>
                        <a:t>National Supervising Coordinator</a:t>
                      </a:r>
                    </a:p>
                  </a:txBody>
                  <a:tcPr anchor="ctr"/>
                </a:tc>
                <a:tc>
                  <a:txBody>
                    <a:bodyPr/>
                    <a:lstStyle/>
                    <a:p>
                      <a:pPr algn="ctr"/>
                      <a:r>
                        <a:rPr lang="zh-TW" altLang="en-US" sz="1100" b="1" dirty="0" smtClean="0">
                          <a:latin typeface="Calibri" panose="020F0502020204030204" pitchFamily="34" charset="0"/>
                          <a:ea typeface="華康儷中黑" panose="020B0509000000000000" pitchFamily="49" charset="-120"/>
                        </a:rPr>
                        <a:t>執行顧問</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經理級</a:t>
                      </a:r>
                      <a:endParaRPr lang="en-US" sz="1100" b="1" dirty="0" smtClean="0">
                        <a:latin typeface="Calibri" panose="020F0502020204030204" pitchFamily="34" charset="0"/>
                        <a:ea typeface="華康儷中黑" panose="020B0509000000000000" pitchFamily="49" charset="-120"/>
                      </a:endParaRPr>
                    </a:p>
                    <a:p>
                      <a:pPr algn="ctr"/>
                      <a:r>
                        <a:rPr lang="en-US" sz="1100" b="1" dirty="0" smtClean="0">
                          <a:latin typeface="Calibri" panose="020F0502020204030204" pitchFamily="34" charset="0"/>
                          <a:ea typeface="華康儷中黑" panose="020B0509000000000000" pitchFamily="49" charset="-120"/>
                        </a:rPr>
                        <a:t>Executive</a:t>
                      </a:r>
                      <a:r>
                        <a:rPr lang="en-US" sz="1100" b="1" baseline="0" dirty="0" smtClean="0">
                          <a:latin typeface="Calibri" panose="020F0502020204030204" pitchFamily="34" charset="0"/>
                          <a:ea typeface="華康儷中黑" panose="020B0509000000000000" pitchFamily="49" charset="-120"/>
                        </a:rPr>
                        <a:t> Supervising Coordinator</a:t>
                      </a:r>
                    </a:p>
                  </a:txBody>
                  <a:tcPr anchor="ctr"/>
                </a:tc>
                <a:tc>
                  <a:txBody>
                    <a:bodyPr/>
                    <a:lstStyle/>
                    <a:p>
                      <a:pPr algn="ctr"/>
                      <a:r>
                        <a:rPr lang="zh-TW" altLang="en-US" sz="1100" b="1" dirty="0" smtClean="0">
                          <a:latin typeface="Calibri" panose="020F0502020204030204" pitchFamily="34" charset="0"/>
                          <a:ea typeface="華康儷中黑" panose="020B0509000000000000" pitchFamily="49" charset="-120"/>
                        </a:rPr>
                        <a:t>高級</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顧問</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經理級</a:t>
                      </a:r>
                      <a:endParaRPr lang="en-US" sz="1100" b="1" dirty="0" smtClean="0">
                        <a:latin typeface="Calibri" panose="020F0502020204030204" pitchFamily="34" charset="0"/>
                        <a:ea typeface="華康儷中黑" panose="020B0509000000000000" pitchFamily="49" charset="-120"/>
                      </a:endParaRPr>
                    </a:p>
                    <a:p>
                      <a:pPr algn="ctr"/>
                      <a:r>
                        <a:rPr lang="en-US" altLang="zh-TW" sz="1100" b="1" dirty="0" smtClean="0">
                          <a:latin typeface="Calibri" panose="020F0502020204030204" pitchFamily="34" charset="0"/>
                          <a:ea typeface="華康儷中黑" panose="020B0509000000000000" pitchFamily="49" charset="-120"/>
                        </a:rPr>
                        <a:t>Director</a:t>
                      </a:r>
                    </a:p>
                  </a:txBody>
                  <a:tcPr anchor="ctr"/>
                </a:tc>
                <a:tc>
                  <a:txBody>
                    <a:bodyPr/>
                    <a:lstStyle/>
                    <a:p>
                      <a:pPr algn="ctr"/>
                      <a:r>
                        <a:rPr lang="zh-TW" altLang="en-US" sz="1100" b="1" dirty="0" smtClean="0">
                          <a:latin typeface="Calibri" panose="020F0502020204030204" pitchFamily="34" charset="0"/>
                          <a:ea typeface="華康儷中黑" panose="020B0509000000000000" pitchFamily="49" charset="-120"/>
                        </a:rPr>
                        <a:t>執行高級</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顧問</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經理級</a:t>
                      </a:r>
                      <a:endParaRPr lang="en-US" sz="1100" b="1" dirty="0" smtClean="0">
                        <a:latin typeface="Calibri" panose="020F0502020204030204" pitchFamily="34" charset="0"/>
                        <a:ea typeface="華康儷中黑" panose="020B0509000000000000" pitchFamily="49" charset="-120"/>
                      </a:endParaRPr>
                    </a:p>
                    <a:p>
                      <a:pPr algn="ctr"/>
                      <a:r>
                        <a:rPr lang="en-US" sz="1100" b="1" dirty="0" smtClean="0">
                          <a:latin typeface="Calibri" panose="020F0502020204030204" pitchFamily="34" charset="0"/>
                          <a:ea typeface="華康儷中黑" panose="020B0509000000000000" pitchFamily="49" charset="-120"/>
                        </a:rPr>
                        <a:t>Executive Director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100" b="1" kern="1200" dirty="0" smtClean="0">
                          <a:solidFill>
                            <a:schemeClr val="lt1"/>
                          </a:solidFill>
                          <a:latin typeface="Calibri" panose="020F0502020204030204" pitchFamily="34" charset="0"/>
                          <a:ea typeface="華康儷中黑" panose="020B0509000000000000" pitchFamily="49" charset="-120"/>
                          <a:cs typeface="+mn-cs"/>
                        </a:rPr>
                        <a:t>副總裁級</a:t>
                      </a:r>
                      <a:endParaRPr lang="en-US" altLang="zh-TW" sz="1100" b="1" kern="1200" dirty="0" smtClean="0">
                        <a:solidFill>
                          <a:schemeClr val="lt1"/>
                        </a:solidFill>
                        <a:latin typeface="Calibri" panose="020F0502020204030204" pitchFamily="34" charset="0"/>
                        <a:ea typeface="華康儷中黑" panose="020B0509000000000000" pitchFamily="49" charset="-120"/>
                        <a:cs typeface="+mn-cs"/>
                      </a:endParaRPr>
                    </a:p>
                    <a:p>
                      <a:pPr marL="0" algn="ctr" defTabSz="914400" rtl="0" eaLnBrk="1" latinLnBrk="0" hangingPunct="1"/>
                      <a:r>
                        <a:rPr lang="en-US" altLang="zh-TW" sz="1100" b="1" kern="1200" dirty="0" smtClean="0">
                          <a:solidFill>
                            <a:schemeClr val="lt1"/>
                          </a:solidFill>
                          <a:latin typeface="Calibri" panose="020F0502020204030204" pitchFamily="34" charset="0"/>
                          <a:ea typeface="華康儷中黑" panose="020B0509000000000000" pitchFamily="49" charset="-120"/>
                          <a:cs typeface="+mn-cs"/>
                        </a:rPr>
                        <a:t>Field</a:t>
                      </a:r>
                    </a:p>
                    <a:p>
                      <a:pPr marL="0" algn="ctr" defTabSz="914400" rtl="0" eaLnBrk="1" latinLnBrk="0" hangingPunct="1"/>
                      <a:r>
                        <a:rPr lang="en-US" altLang="zh-TW" sz="1100" b="1" kern="1200" dirty="0" smtClean="0">
                          <a:solidFill>
                            <a:schemeClr val="lt1"/>
                          </a:solidFill>
                          <a:latin typeface="Calibri" panose="020F0502020204030204" pitchFamily="34" charset="0"/>
                          <a:ea typeface="華康儷中黑" panose="020B0509000000000000" pitchFamily="49" charset="-120"/>
                          <a:cs typeface="+mn-cs"/>
                        </a:rPr>
                        <a:t>Vice</a:t>
                      </a:r>
                      <a:r>
                        <a:rPr lang="zh-TW" altLang="en-US" sz="1100" b="1" kern="1200" baseline="0" dirty="0" smtClean="0">
                          <a:solidFill>
                            <a:schemeClr val="lt1"/>
                          </a:solidFill>
                          <a:latin typeface="Calibri" panose="020F0502020204030204" pitchFamily="34" charset="0"/>
                          <a:ea typeface="華康儷中黑" panose="020B0509000000000000" pitchFamily="49" charset="-120"/>
                          <a:cs typeface="+mn-cs"/>
                        </a:rPr>
                        <a:t> </a:t>
                      </a:r>
                      <a:r>
                        <a:rPr lang="en-US" altLang="zh-TW" sz="1100" b="1" kern="1200" dirty="0" smtClean="0">
                          <a:solidFill>
                            <a:schemeClr val="lt1"/>
                          </a:solidFill>
                          <a:latin typeface="Calibri" panose="020F0502020204030204" pitchFamily="34" charset="0"/>
                          <a:ea typeface="華康儷中黑" panose="020B0509000000000000" pitchFamily="49" charset="-120"/>
                          <a:cs typeface="+mn-cs"/>
                        </a:rPr>
                        <a:t>President</a:t>
                      </a:r>
                    </a:p>
                  </a:txBody>
                  <a:tcPr anchor="ctr"/>
                </a:tc>
                <a:tc>
                  <a:txBody>
                    <a:bodyPr/>
                    <a:lstStyle/>
                    <a:p>
                      <a:pPr marL="0" algn="ctr" defTabSz="914400" rtl="0" eaLnBrk="1" latinLnBrk="0" hangingPunct="1"/>
                      <a:r>
                        <a:rPr lang="zh-TW" altLang="en-US" sz="1100" b="1" kern="1200" dirty="0" smtClean="0">
                          <a:solidFill>
                            <a:schemeClr val="lt1"/>
                          </a:solidFill>
                          <a:latin typeface="Calibri" panose="020F0502020204030204" pitchFamily="34" charset="0"/>
                          <a:ea typeface="華康儷中黑" panose="020B0509000000000000" pitchFamily="49" charset="-120"/>
                          <a:cs typeface="+mn-cs"/>
                        </a:rPr>
                        <a:t>執行</a:t>
                      </a:r>
                      <a:endParaRPr lang="en-US" altLang="zh-TW" sz="1100" b="1" kern="1200" dirty="0" smtClean="0">
                        <a:solidFill>
                          <a:schemeClr val="lt1"/>
                        </a:solidFill>
                        <a:latin typeface="Calibri" panose="020F0502020204030204" pitchFamily="34" charset="0"/>
                        <a:ea typeface="華康儷中黑" panose="020B0509000000000000" pitchFamily="49" charset="-120"/>
                        <a:cs typeface="+mn-cs"/>
                      </a:endParaRPr>
                    </a:p>
                    <a:p>
                      <a:pPr marL="0" algn="ctr" defTabSz="914400" rtl="0" eaLnBrk="1" latinLnBrk="0" hangingPunct="1"/>
                      <a:r>
                        <a:rPr lang="zh-TW" altLang="en-US" sz="1100" b="1" kern="1200" dirty="0" smtClean="0">
                          <a:solidFill>
                            <a:schemeClr val="lt1"/>
                          </a:solidFill>
                          <a:latin typeface="Calibri" panose="020F0502020204030204" pitchFamily="34" charset="0"/>
                          <a:ea typeface="華康儷中黑" panose="020B0509000000000000" pitchFamily="49" charset="-120"/>
                          <a:cs typeface="+mn-cs"/>
                        </a:rPr>
                        <a:t>副總裁級</a:t>
                      </a:r>
                      <a:endParaRPr lang="en-US" altLang="zh-TW" sz="1100" b="1" kern="1200" dirty="0" smtClean="0">
                        <a:solidFill>
                          <a:schemeClr val="lt1"/>
                        </a:solidFill>
                        <a:latin typeface="Calibri" panose="020F0502020204030204" pitchFamily="34" charset="0"/>
                        <a:ea typeface="華康儷中黑" panose="020B0509000000000000" pitchFamily="49" charset="-120"/>
                        <a:cs typeface="+mn-cs"/>
                      </a:endParaRPr>
                    </a:p>
                    <a:p>
                      <a:pPr marL="0" algn="ctr" defTabSz="914400" rtl="0" eaLnBrk="1" latinLnBrk="0" hangingPunct="1"/>
                      <a:r>
                        <a:rPr lang="en-US" altLang="zh-TW" sz="1100" b="1" kern="1200" dirty="0" smtClean="0">
                          <a:solidFill>
                            <a:schemeClr val="lt1"/>
                          </a:solidFill>
                          <a:latin typeface="Calibri" panose="020F0502020204030204" pitchFamily="34" charset="0"/>
                          <a:ea typeface="華康儷中黑" panose="020B0509000000000000" pitchFamily="49" charset="-120"/>
                          <a:cs typeface="+mn-cs"/>
                        </a:rPr>
                        <a:t>Executive Field Vice President </a:t>
                      </a:r>
                    </a:p>
                  </a:txBody>
                  <a:tcPr anchor="ctr"/>
                </a:tc>
                <a:tc>
                  <a:txBody>
                    <a:bodyPr/>
                    <a:lstStyle/>
                    <a:p>
                      <a:pPr marL="0" algn="ctr" defTabSz="914400" rtl="0" eaLnBrk="1" latinLnBrk="0" hangingPunct="1"/>
                      <a:r>
                        <a:rPr lang="zh-TW" altLang="en-US" sz="1100" b="1" kern="1200" dirty="0" smtClean="0">
                          <a:solidFill>
                            <a:schemeClr val="lt1"/>
                          </a:solidFill>
                          <a:latin typeface="Calibri" panose="020F0502020204030204" pitchFamily="34" charset="0"/>
                          <a:ea typeface="華康儷中黑" panose="020B0509000000000000" pitchFamily="49" charset="-120"/>
                          <a:cs typeface="+mn-cs"/>
                        </a:rPr>
                        <a:t>資深執行</a:t>
                      </a:r>
                      <a:endParaRPr lang="en-US" altLang="zh-TW" sz="1100" b="1" kern="1200" dirty="0" smtClean="0">
                        <a:solidFill>
                          <a:schemeClr val="lt1"/>
                        </a:solidFill>
                        <a:latin typeface="Calibri" panose="020F0502020204030204" pitchFamily="34" charset="0"/>
                        <a:ea typeface="華康儷中黑" panose="020B0509000000000000" pitchFamily="49" charset="-120"/>
                        <a:cs typeface="+mn-cs"/>
                      </a:endParaRPr>
                    </a:p>
                    <a:p>
                      <a:pPr marL="0" algn="ctr" defTabSz="914400" rtl="0" eaLnBrk="1" latinLnBrk="0" hangingPunct="1"/>
                      <a:r>
                        <a:rPr lang="zh-TW" altLang="en-US" sz="1100" b="1" kern="1200" dirty="0" smtClean="0">
                          <a:solidFill>
                            <a:schemeClr val="lt1"/>
                          </a:solidFill>
                          <a:latin typeface="Calibri" panose="020F0502020204030204" pitchFamily="34" charset="0"/>
                          <a:ea typeface="華康儷中黑" panose="020B0509000000000000" pitchFamily="49" charset="-120"/>
                          <a:cs typeface="+mn-cs"/>
                        </a:rPr>
                        <a:t>副總裁級</a:t>
                      </a:r>
                      <a:r>
                        <a:rPr lang="en-US" altLang="zh-TW" sz="1100" b="1" kern="1200" dirty="0" smtClean="0">
                          <a:solidFill>
                            <a:schemeClr val="lt1"/>
                          </a:solidFill>
                          <a:latin typeface="Calibri" panose="020F0502020204030204" pitchFamily="34" charset="0"/>
                          <a:ea typeface="華康儷中黑" panose="020B0509000000000000" pitchFamily="49" charset="-120"/>
                          <a:cs typeface="+mn-cs"/>
                        </a:rPr>
                        <a:t>Senior Executive Field Vice President</a:t>
                      </a:r>
                    </a:p>
                  </a:txBody>
                  <a:tcPr anchor="ctr"/>
                </a:tc>
                <a:tc>
                  <a:txBody>
                    <a:bodyPr/>
                    <a:lstStyle/>
                    <a:p>
                      <a:pPr algn="ctr"/>
                      <a:r>
                        <a:rPr lang="zh-TW" altLang="en-US" sz="1100" b="1" dirty="0" smtClean="0">
                          <a:latin typeface="Calibri" panose="020F0502020204030204" pitchFamily="34" charset="0"/>
                          <a:ea typeface="華康儷中黑" panose="020B0509000000000000" pitchFamily="49" charset="-120"/>
                        </a:rPr>
                        <a:t>百萬美元</a:t>
                      </a:r>
                      <a:endParaRPr lang="en-US" altLang="zh-TW" sz="1100" b="1" dirty="0" smtClean="0">
                        <a:latin typeface="Calibri" panose="020F0502020204030204" pitchFamily="34" charset="0"/>
                        <a:ea typeface="華康儷中黑" panose="020B0509000000000000" pitchFamily="49" charset="-120"/>
                      </a:endParaRPr>
                    </a:p>
                    <a:p>
                      <a:pPr algn="ctr"/>
                      <a:r>
                        <a:rPr lang="zh-TW" altLang="en-US" sz="1100" b="1" dirty="0" smtClean="0">
                          <a:latin typeface="Calibri" panose="020F0502020204030204" pitchFamily="34" charset="0"/>
                          <a:ea typeface="華康儷中黑" panose="020B0509000000000000" pitchFamily="49" charset="-120"/>
                        </a:rPr>
                        <a:t>俱樂部</a:t>
                      </a:r>
                      <a:endParaRPr lang="en-US" sz="1100" b="1" dirty="0" smtClean="0">
                        <a:latin typeface="Calibri" panose="020F0502020204030204" pitchFamily="34" charset="0"/>
                        <a:ea typeface="華康儷中黑" panose="020B0509000000000000" pitchFamily="49" charset="-120"/>
                      </a:endParaRPr>
                    </a:p>
                    <a:p>
                      <a:pPr algn="ctr"/>
                      <a:r>
                        <a:rPr lang="en-US" sz="1100" b="1" dirty="0" smtClean="0">
                          <a:latin typeface="Calibri" panose="020F0502020204030204" pitchFamily="34" charset="0"/>
                          <a:ea typeface="華康儷中黑" panose="020B0509000000000000" pitchFamily="49" charset="-120"/>
                        </a:rPr>
                        <a:t>Million Dollar Club</a:t>
                      </a:r>
                    </a:p>
                  </a:txBody>
                  <a:tcPr anchor="ctr"/>
                </a:tc>
              </a:tr>
              <a:tr h="685800">
                <a:tc>
                  <a:txBody>
                    <a:bodyPr/>
                    <a:lstStyle/>
                    <a:p>
                      <a:pPr algn="ctr"/>
                      <a:r>
                        <a:rPr lang="en-US" dirty="0" smtClean="0">
                          <a:latin typeface="Calibri" panose="020F0502020204030204" pitchFamily="34" charset="0"/>
                          <a:ea typeface="華康儷中黑" panose="020B0509000000000000" pitchFamily="49" charset="-120"/>
                        </a:rPr>
                        <a:t>167</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87</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56</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10</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12</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3</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2</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1</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dirty="0" smtClean="0">
                          <a:latin typeface="Calibri" panose="020F0502020204030204" pitchFamily="34" charset="0"/>
                          <a:ea typeface="華康儷中黑" panose="020B0509000000000000" pitchFamily="49" charset="-120"/>
                        </a:rPr>
                        <a:t>1</a:t>
                      </a:r>
                      <a:endParaRPr lang="en-US" dirty="0">
                        <a:latin typeface="Calibri" panose="020F0502020204030204" pitchFamily="34" charset="0"/>
                        <a:ea typeface="華康儷中黑" panose="020B0509000000000000" pitchFamily="49" charset="-120"/>
                      </a:endParaRPr>
                    </a:p>
                  </a:txBody>
                  <a:tcPr anchor="ctr"/>
                </a:tc>
                <a:tc>
                  <a:txBody>
                    <a:bodyPr/>
                    <a:lstStyle/>
                    <a:p>
                      <a:pPr algn="ctr"/>
                      <a:r>
                        <a:rPr lang="en-US" altLang="zh-TW" dirty="0" smtClean="0">
                          <a:latin typeface="Calibri" panose="020F0502020204030204" pitchFamily="34" charset="0"/>
                          <a:ea typeface="華康儷中黑" panose="020B0509000000000000" pitchFamily="49" charset="-120"/>
                        </a:rPr>
                        <a:t>8</a:t>
                      </a:r>
                      <a:endParaRPr lang="en-US" dirty="0">
                        <a:latin typeface="Calibri" panose="020F0502020204030204" pitchFamily="34" charset="0"/>
                        <a:ea typeface="華康儷中黑" panose="020B0509000000000000" pitchFamily="49" charset="-120"/>
                      </a:endParaRPr>
                    </a:p>
                  </a:txBody>
                  <a:tcPr anchor="ctr"/>
                </a:tc>
              </a:tr>
            </a:tbl>
          </a:graphicData>
        </a:graphic>
      </p:graphicFrame>
      <p:sp>
        <p:nvSpPr>
          <p:cNvPr id="9" name="TextBox 8"/>
          <p:cNvSpPr txBox="1"/>
          <p:nvPr/>
        </p:nvSpPr>
        <p:spPr>
          <a:xfrm>
            <a:off x="457200" y="4267200"/>
            <a:ext cx="8153401" cy="1107996"/>
          </a:xfrm>
          <a:prstGeom prst="rect">
            <a:avLst/>
          </a:prstGeom>
          <a:noFill/>
        </p:spPr>
        <p:txBody>
          <a:bodyPr wrap="square" rtlCol="0">
            <a:spAutoFit/>
          </a:bodyPr>
          <a:lstStyle/>
          <a:p>
            <a:pPr marL="225425" indent="-225425">
              <a:buFont typeface="Arial" pitchFamily="34" charset="0"/>
              <a:buChar char="•"/>
            </a:pPr>
            <a:r>
              <a:rPr lang="en-US" altLang="zh-TW" sz="2200" b="1" dirty="0">
                <a:solidFill>
                  <a:prstClr val="black"/>
                </a:solidFill>
                <a:latin typeface="Calibri" panose="020F0502020204030204" pitchFamily="34" charset="0"/>
                <a:ea typeface="華康儷中黑" panose="020B0509000000000000" pitchFamily="49" charset="-120"/>
              </a:rPr>
              <a:t>2013</a:t>
            </a:r>
            <a:r>
              <a:rPr lang="zh-TW" altLang="en-US" sz="2200" b="1" dirty="0">
                <a:solidFill>
                  <a:prstClr val="black"/>
                </a:solidFill>
                <a:latin typeface="Calibri" panose="020F0502020204030204" pitchFamily="34" charset="0"/>
                <a:ea typeface="華康儷中黑" panose="020B0509000000000000" pitchFamily="49" charset="-120"/>
              </a:rPr>
              <a:t>年</a:t>
            </a:r>
            <a:r>
              <a:rPr lang="en-US" altLang="zh-TW" sz="2200" b="1" dirty="0">
                <a:solidFill>
                  <a:prstClr val="black"/>
                </a:solidFill>
                <a:latin typeface="Calibri" panose="020F0502020204030204" pitchFamily="34" charset="0"/>
                <a:ea typeface="華康儷中黑" panose="020B0509000000000000" pitchFamily="49" charset="-120"/>
              </a:rPr>
              <a:t>UFO</a:t>
            </a:r>
            <a:r>
              <a:rPr lang="zh-TW" altLang="en-US" sz="2200" b="1" dirty="0">
                <a:solidFill>
                  <a:prstClr val="black"/>
                </a:solidFill>
                <a:latin typeface="Calibri" panose="020F0502020204030204" pitchFamily="34" charset="0"/>
                <a:ea typeface="華康儷中黑" panose="020B0509000000000000" pitchFamily="49" charset="-120"/>
              </a:rPr>
              <a:t>得主與</a:t>
            </a:r>
            <a:r>
              <a:rPr lang="en-US" altLang="zh-TW" sz="2200" b="1" dirty="0">
                <a:solidFill>
                  <a:prstClr val="black"/>
                </a:solidFill>
                <a:latin typeface="Calibri" panose="020F0502020204030204" pitchFamily="34" charset="0"/>
                <a:ea typeface="華康儷中黑" panose="020B0509000000000000" pitchFamily="49" charset="-120"/>
              </a:rPr>
              <a:t>2012</a:t>
            </a:r>
            <a:r>
              <a:rPr lang="zh-TW" altLang="en-US" sz="2200" b="1" dirty="0">
                <a:solidFill>
                  <a:prstClr val="black"/>
                </a:solidFill>
                <a:latin typeface="Calibri" panose="020F0502020204030204" pitchFamily="34" charset="0"/>
                <a:ea typeface="華康儷中黑" panose="020B0509000000000000" pitchFamily="49" charset="-120"/>
              </a:rPr>
              <a:t>年相較，增長 </a:t>
            </a:r>
            <a:r>
              <a:rPr lang="en-US" altLang="zh-TW" sz="2200" b="1" dirty="0">
                <a:solidFill>
                  <a:prstClr val="black"/>
                </a:solidFill>
                <a:latin typeface="Calibri" panose="020F0502020204030204" pitchFamily="34" charset="0"/>
                <a:ea typeface="華康儷中黑" panose="020B0509000000000000" pitchFamily="49" charset="-120"/>
              </a:rPr>
              <a:t>50%</a:t>
            </a:r>
          </a:p>
          <a:p>
            <a:pPr marL="225425" indent="-225425">
              <a:buFont typeface="Arial" pitchFamily="34" charset="0"/>
              <a:buChar char="•"/>
            </a:pPr>
            <a:r>
              <a:rPr lang="zh-TW" altLang="en-US" sz="2200" b="1" dirty="0">
                <a:solidFill>
                  <a:prstClr val="black"/>
                </a:solidFill>
                <a:latin typeface="Calibri" panose="020F0502020204030204" pitchFamily="34" charset="0"/>
                <a:ea typeface="華康儷中黑" panose="020B0509000000000000" pitchFamily="49" charset="-120"/>
              </a:rPr>
              <a:t>經銷商級別晉升人數成長 </a:t>
            </a:r>
            <a:r>
              <a:rPr lang="en-US" altLang="zh-TW" sz="2200" b="1" dirty="0">
                <a:solidFill>
                  <a:prstClr val="black"/>
                </a:solidFill>
                <a:latin typeface="Calibri" panose="020F0502020204030204" pitchFamily="34" charset="0"/>
                <a:ea typeface="華康儷中黑" panose="020B0509000000000000" pitchFamily="49" charset="-120"/>
              </a:rPr>
              <a:t>17%</a:t>
            </a:r>
            <a:r>
              <a:rPr lang="zh-TW" altLang="en-US" sz="2200" b="1" dirty="0">
                <a:solidFill>
                  <a:prstClr val="black"/>
                </a:solidFill>
                <a:latin typeface="Calibri" panose="020F0502020204030204" pitchFamily="34" charset="0"/>
                <a:ea typeface="華康儷中黑" panose="020B0509000000000000" pitchFamily="49" charset="-120"/>
              </a:rPr>
              <a:t> </a:t>
            </a:r>
            <a:r>
              <a:rPr lang="en-US" altLang="zh-TW" sz="2200" b="1" dirty="0">
                <a:solidFill>
                  <a:prstClr val="black"/>
                </a:solidFill>
                <a:latin typeface="Calibri" panose="020F0502020204030204" pitchFamily="34" charset="0"/>
                <a:ea typeface="華康儷中黑" panose="020B0509000000000000" pitchFamily="49" charset="-120"/>
              </a:rPr>
              <a:t>(</a:t>
            </a:r>
            <a:r>
              <a:rPr lang="zh-TW" altLang="en-US" sz="2200" b="1" dirty="0">
                <a:solidFill>
                  <a:prstClr val="black"/>
                </a:solidFill>
                <a:latin typeface="Calibri" panose="020F0502020204030204" pitchFamily="34" charset="0"/>
                <a:ea typeface="華康儷中黑" panose="020B0509000000000000" pitchFamily="49" charset="-120"/>
              </a:rPr>
              <a:t>主管經理級及以上</a:t>
            </a:r>
            <a:r>
              <a:rPr lang="en-US" altLang="zh-TW" sz="2200" b="1" dirty="0">
                <a:solidFill>
                  <a:prstClr val="black"/>
                </a:solidFill>
                <a:latin typeface="Calibri" panose="020F0502020204030204" pitchFamily="34" charset="0"/>
                <a:ea typeface="華康儷中黑" panose="020B0509000000000000" pitchFamily="49" charset="-120"/>
              </a:rPr>
              <a:t>)</a:t>
            </a:r>
          </a:p>
          <a:p>
            <a:pPr marL="225425" indent="-225425">
              <a:buFont typeface="Arial" pitchFamily="34" charset="0"/>
              <a:buChar char="•"/>
            </a:pPr>
            <a:r>
              <a:rPr lang="en-US" altLang="zh-TW" sz="2200" b="1" dirty="0">
                <a:solidFill>
                  <a:prstClr val="black"/>
                </a:solidFill>
                <a:latin typeface="Calibri" panose="020F0502020204030204" pitchFamily="34" charset="0"/>
                <a:ea typeface="華康儷中黑" panose="020B0509000000000000" pitchFamily="49" charset="-120"/>
              </a:rPr>
              <a:t>2014</a:t>
            </a:r>
            <a:r>
              <a:rPr lang="zh-TW" altLang="en-US" sz="2200" b="1" dirty="0">
                <a:solidFill>
                  <a:prstClr val="black"/>
                </a:solidFill>
                <a:latin typeface="Calibri" panose="020F0502020204030204" pitchFamily="34" charset="0"/>
                <a:ea typeface="華康儷中黑" panose="020B0509000000000000" pitchFamily="49" charset="-120"/>
              </a:rPr>
              <a:t>年年會門票 </a:t>
            </a:r>
            <a:r>
              <a:rPr lang="en-US" altLang="zh-TW" sz="2200" b="1" dirty="0">
                <a:solidFill>
                  <a:prstClr val="black"/>
                </a:solidFill>
                <a:latin typeface="Calibri" panose="020F0502020204030204" pitchFamily="34" charset="0"/>
                <a:ea typeface="華康儷中黑" panose="020B0509000000000000" pitchFamily="49" charset="-120"/>
              </a:rPr>
              <a:t>– </a:t>
            </a:r>
            <a:r>
              <a:rPr lang="zh-TW" altLang="en-US" sz="2200" b="1" dirty="0">
                <a:solidFill>
                  <a:prstClr val="black"/>
                </a:solidFill>
                <a:latin typeface="Calibri" panose="020F0502020204030204" pitchFamily="34" charset="0"/>
                <a:ea typeface="華康儷中黑" panose="020B0509000000000000" pitchFamily="49" charset="-120"/>
              </a:rPr>
              <a:t>售罄</a:t>
            </a:r>
            <a:endParaRPr lang="en-US" altLang="zh-TW" sz="2200" b="1" dirty="0">
              <a:solidFill>
                <a:prstClr val="black"/>
              </a:solidFill>
              <a:latin typeface="Calibri" panose="020F0502020204030204" pitchFamily="34" charset="0"/>
              <a:ea typeface="華康儷中黑" panose="020B0509000000000000" pitchFamily="49" charset="-120"/>
            </a:endParaRPr>
          </a:p>
        </p:txBody>
      </p:sp>
      <p:grpSp>
        <p:nvGrpSpPr>
          <p:cNvPr id="2" name="Group 10"/>
          <p:cNvGrpSpPr/>
          <p:nvPr/>
        </p:nvGrpSpPr>
        <p:grpSpPr>
          <a:xfrm>
            <a:off x="228600" y="1524000"/>
            <a:ext cx="6172200" cy="613485"/>
            <a:chOff x="609600" y="1600200"/>
            <a:chExt cx="6172200" cy="613485"/>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600" y="1600200"/>
              <a:ext cx="5029200" cy="613485"/>
            </a:xfrm>
            <a:prstGeom prst="rect">
              <a:avLst/>
            </a:prstGeom>
            <a:noFill/>
            <a:ln w="9525">
              <a:noFill/>
              <a:miter lim="800000"/>
              <a:headEnd/>
              <a:tailEnd/>
            </a:ln>
            <a:effectLst/>
          </p:spPr>
        </p:pic>
        <p:pic>
          <p:nvPicPr>
            <p:cNvPr id="10" name="Picture 5" descr="C:\Users\stephaniep\Desktop\downloa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1600200"/>
              <a:ext cx="916068" cy="609600"/>
            </a:xfrm>
            <a:prstGeom prst="rect">
              <a:avLst/>
            </a:prstGeom>
            <a:noFill/>
          </p:spPr>
        </p:pic>
      </p:grpSp>
      <p:sp>
        <p:nvSpPr>
          <p:cNvPr id="8"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b="1" dirty="0" smtClean="0">
                <a:solidFill>
                  <a:prstClr val="white"/>
                </a:solidFill>
                <a:latin typeface="Calibri" pitchFamily="34" charset="0"/>
                <a:ea typeface="微軟正黑體" panose="020B0604030504040204" pitchFamily="34" charset="-120"/>
              </a:rPr>
              <a:t/>
            </a:r>
            <a:br>
              <a:rPr lang="en-US" altLang="zh-TW" sz="3200" b="1"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
        <p:nvSpPr>
          <p:cNvPr id="12" name="TextBox 11"/>
          <p:cNvSpPr txBox="1"/>
          <p:nvPr/>
        </p:nvSpPr>
        <p:spPr>
          <a:xfrm>
            <a:off x="457200" y="5410200"/>
            <a:ext cx="8153401" cy="923330"/>
          </a:xfrm>
          <a:prstGeom prst="rect">
            <a:avLst/>
          </a:prstGeom>
          <a:noFill/>
        </p:spPr>
        <p:txBody>
          <a:bodyPr wrap="square" rtlCol="0">
            <a:spAutoFit/>
          </a:bodyPr>
          <a:lstStyle/>
          <a:p>
            <a:pPr marL="225425" indent="-225425">
              <a:buFont typeface="Arial" pitchFamily="34" charset="0"/>
              <a:buChar char="•"/>
            </a:pPr>
            <a:r>
              <a:rPr lang="en-US" b="1" dirty="0">
                <a:solidFill>
                  <a:prstClr val="black"/>
                </a:solidFill>
                <a:latin typeface="Calibri" pitchFamily="34" charset="0"/>
              </a:rPr>
              <a:t>UFO Number increased 50% in 2013 VS. 2012</a:t>
            </a:r>
          </a:p>
          <a:p>
            <a:pPr marL="225425" indent="-225425">
              <a:buFont typeface="Arial" pitchFamily="34" charset="0"/>
              <a:buChar char="•"/>
            </a:pPr>
            <a:r>
              <a:rPr lang="en-US" b="1" dirty="0">
                <a:solidFill>
                  <a:prstClr val="black"/>
                </a:solidFill>
                <a:latin typeface="Calibri" pitchFamily="34" charset="0"/>
              </a:rPr>
              <a:t>New Pin Level advancement increased by 17% (Master Coordinators and above)</a:t>
            </a:r>
          </a:p>
          <a:p>
            <a:pPr marL="225425" indent="-225425">
              <a:buFont typeface="Arial" pitchFamily="34" charset="0"/>
              <a:buChar char="•"/>
            </a:pPr>
            <a:r>
              <a:rPr lang="en-US" b="1" dirty="0">
                <a:solidFill>
                  <a:prstClr val="black"/>
                </a:solidFill>
                <a:latin typeface="Calibri" pitchFamily="34" charset="0"/>
              </a:rPr>
              <a:t>Annual Convention 2014 tickets – Sold Out</a:t>
            </a:r>
            <a:endParaRPr lang="en-US" altLang="zh-TW" b="1" dirty="0">
              <a:solidFill>
                <a:prstClr val="black"/>
              </a:solidFill>
              <a:latin typeface="Calibri" pitchFamily="34" charset="0"/>
              <a:ea typeface="微軟正黑體" panose="020B0604030504040204" pitchFamily="34" charset="-120"/>
            </a:endParaRPr>
          </a:p>
        </p:txBody>
      </p:sp>
    </p:spTree>
    <p:extLst>
      <p:ext uri="{BB962C8B-B14F-4D97-AF65-F5344CB8AC3E}">
        <p14:creationId xmlns:p14="http://schemas.microsoft.com/office/powerpoint/2010/main" val="120924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57200" y="6167735"/>
            <a:ext cx="5181600" cy="461665"/>
          </a:xfrm>
          <a:prstGeom prst="rect">
            <a:avLst/>
          </a:prstGeom>
          <a:noFill/>
        </p:spPr>
        <p:txBody>
          <a:bodyPr wrap="square" rtlCol="0">
            <a:spAutoFit/>
          </a:bodyPr>
          <a:lstStyle/>
          <a:p>
            <a:r>
              <a:rPr lang="zh-TW" altLang="en-US" sz="1200" b="1" i="1" dirty="0">
                <a:solidFill>
                  <a:prstClr val="black"/>
                </a:solidFill>
                <a:latin typeface="Calibri" pitchFamily="34" charset="0"/>
                <a:ea typeface="微軟正黑體" panose="020B0604030504040204" pitchFamily="34" charset="-120"/>
              </a:rPr>
              <a:t>資料來源</a:t>
            </a:r>
            <a:r>
              <a:rPr lang="en-US" altLang="zh-TW" sz="1200" b="1" i="1" dirty="0">
                <a:solidFill>
                  <a:prstClr val="black"/>
                </a:solidFill>
                <a:latin typeface="Calibri" pitchFamily="34" charset="0"/>
                <a:ea typeface="微軟正黑體" panose="020B0604030504040204" pitchFamily="34" charset="-120"/>
              </a:rPr>
              <a:t>: Market America </a:t>
            </a:r>
            <a:r>
              <a:rPr lang="zh-TW" altLang="en-US" sz="1200" b="1" i="1" dirty="0">
                <a:solidFill>
                  <a:prstClr val="black"/>
                </a:solidFill>
                <a:latin typeface="Calibri" pitchFamily="34" charset="0"/>
                <a:ea typeface="微軟正黑體" panose="020B0604030504040204" pitchFamily="34" charset="-120"/>
              </a:rPr>
              <a:t>年度報告 </a:t>
            </a:r>
            <a:r>
              <a:rPr lang="en-US" altLang="zh-TW" sz="1200" b="1" i="1" dirty="0">
                <a:solidFill>
                  <a:prstClr val="black"/>
                </a:solidFill>
                <a:latin typeface="Calibri" pitchFamily="34" charset="0"/>
                <a:ea typeface="微軟正黑體" panose="020B0604030504040204" pitchFamily="34" charset="-120"/>
              </a:rPr>
              <a:t>2009– 2013</a:t>
            </a:r>
          </a:p>
          <a:p>
            <a:r>
              <a:rPr lang="en-US" altLang="zh-TW" sz="1200" b="1" i="1" dirty="0">
                <a:solidFill>
                  <a:prstClr val="black"/>
                </a:solidFill>
                <a:latin typeface="Calibri" pitchFamily="34" charset="0"/>
                <a:ea typeface="微軟正黑體" panose="020B0604030504040204" pitchFamily="34" charset="-120"/>
              </a:rPr>
              <a:t>Source:  </a:t>
            </a:r>
            <a:r>
              <a:rPr lang="en-US" sz="1200" b="1" i="1" dirty="0">
                <a:solidFill>
                  <a:prstClr val="black"/>
                </a:solidFill>
                <a:latin typeface="Calibri" pitchFamily="34" charset="0"/>
              </a:rPr>
              <a:t>Market America’s  Annual Report 2009-2013</a:t>
            </a:r>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0" y="1530350"/>
            <a:ext cx="85725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676400" y="152400"/>
            <a:ext cx="6096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zh-TW" altLang="en-US" sz="3200" dirty="0" smtClean="0">
                <a:solidFill>
                  <a:prstClr val="white"/>
                </a:solidFill>
                <a:latin typeface="華康儷中黑" panose="020B0509000000000000" pitchFamily="49" charset="-120"/>
                <a:ea typeface="華康儷中黑" panose="020B0509000000000000" pitchFamily="49" charset="-120"/>
              </a:rPr>
              <a:t>美安集團亞太區</a:t>
            </a:r>
            <a:r>
              <a:rPr lang="en-US" altLang="zh-TW" sz="3200" dirty="0" smtClean="0">
                <a:solidFill>
                  <a:prstClr val="white"/>
                </a:solidFill>
                <a:latin typeface="Calibri" pitchFamily="34" charset="0"/>
                <a:ea typeface="微軟正黑體" panose="020B0604030504040204" pitchFamily="34" charset="-120"/>
              </a:rPr>
              <a:t/>
            </a:r>
            <a:br>
              <a:rPr lang="en-US" altLang="zh-TW" sz="3200" dirty="0" smtClean="0">
                <a:solidFill>
                  <a:prstClr val="white"/>
                </a:solidFill>
                <a:latin typeface="Calibri" pitchFamily="34" charset="0"/>
                <a:ea typeface="微軟正黑體" panose="020B0604030504040204" pitchFamily="34" charset="-120"/>
              </a:rPr>
            </a:br>
            <a:r>
              <a:rPr lang="en-US" sz="2800" dirty="0" smtClean="0">
                <a:solidFill>
                  <a:prstClr val="white"/>
                </a:solidFill>
                <a:latin typeface="Calibri" pitchFamily="34" charset="0"/>
              </a:rPr>
              <a:t>Market America - Asia Pacific</a:t>
            </a:r>
            <a:endParaRPr lang="en-US" sz="2800" b="1" dirty="0">
              <a:solidFill>
                <a:prstClr val="white"/>
              </a:solidFill>
              <a:latin typeface="Calibri" pitchFamily="34" charset="0"/>
            </a:endParaRPr>
          </a:p>
        </p:txBody>
      </p:sp>
    </p:spTree>
    <p:extLst>
      <p:ext uri="{BB962C8B-B14F-4D97-AF65-F5344CB8AC3E}">
        <p14:creationId xmlns:p14="http://schemas.microsoft.com/office/powerpoint/2010/main" val="23956591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4790</TotalTime>
  <Words>1804</Words>
  <Application>Microsoft Office PowerPoint</Application>
  <PresentationFormat>On-screen Show (4:3)</PresentationFormat>
  <Paragraphs>251</Paragraphs>
  <Slides>32</Slides>
  <Notes>5</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1_Custom Design</vt:lpstr>
      <vt:lpstr>2_Columns</vt:lpstr>
      <vt:lpstr>Genesis</vt:lpstr>
      <vt:lpstr>9_Office Theme</vt:lpstr>
      <vt:lpstr>亞太區一體化發展 Asia-Pacific Unification Updates</vt:lpstr>
      <vt:lpstr>美安集團 – 亞太區 Market America – Asia Pacific</vt:lpstr>
      <vt:lpstr>美安集團亞太區 Market America - Asia Pacific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美安新加坡總經理  Jojo Soh Country Manager of Market Singapore </vt:lpstr>
      <vt:lpstr>PowerPoint Presentation</vt:lpstr>
      <vt:lpstr>  </vt:lpstr>
      <vt:lpstr>還有………？ What else………?</vt:lpstr>
      <vt:lpstr>PowerPoint Presentation</vt:lpstr>
      <vt:lpstr>我們的產品  Our Product</vt:lpstr>
      <vt:lpstr>我們的系統  Our System</vt:lpstr>
      <vt:lpstr>PowerPoint Presentation</vt:lpstr>
      <vt:lpstr>     美安新加坡行政團隊 Market Singapore Team and Leaders</vt:lpstr>
      <vt:lpstr>期待在新加坡與你相會！ See you soon in Singapore!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Myers</dc:creator>
  <cp:lastModifiedBy>Tracy NG</cp:lastModifiedBy>
  <cp:revision>358</cp:revision>
  <cp:lastPrinted>2014-04-09T05:13:57Z</cp:lastPrinted>
  <dcterms:created xsi:type="dcterms:W3CDTF">2013-01-22T19:27:02Z</dcterms:created>
  <dcterms:modified xsi:type="dcterms:W3CDTF">2014-05-12T11:58:02Z</dcterms:modified>
</cp:coreProperties>
</file>